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7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325" r:id="rId3"/>
    <p:sldId id="273" r:id="rId4"/>
    <p:sldId id="343" r:id="rId5"/>
    <p:sldId id="261" r:id="rId6"/>
    <p:sldId id="279" r:id="rId7"/>
    <p:sldId id="281" r:id="rId8"/>
    <p:sldId id="347" r:id="rId9"/>
    <p:sldId id="290" r:id="rId10"/>
    <p:sldId id="298" r:id="rId11"/>
    <p:sldId id="299" r:id="rId12"/>
    <p:sldId id="278" r:id="rId13"/>
    <p:sldId id="352" r:id="rId14"/>
    <p:sldId id="303" r:id="rId15"/>
    <p:sldId id="304" r:id="rId16"/>
    <p:sldId id="305" r:id="rId17"/>
    <p:sldId id="276" r:id="rId18"/>
    <p:sldId id="306" r:id="rId19"/>
    <p:sldId id="307" r:id="rId20"/>
    <p:sldId id="302" r:id="rId21"/>
    <p:sldId id="308" r:id="rId22"/>
    <p:sldId id="355" r:id="rId23"/>
    <p:sldId id="353" r:id="rId24"/>
    <p:sldId id="312" r:id="rId25"/>
    <p:sldId id="354" r:id="rId26"/>
    <p:sldId id="321" r:id="rId27"/>
    <p:sldId id="314" r:id="rId28"/>
    <p:sldId id="287" r:id="rId29"/>
    <p:sldId id="327" r:id="rId30"/>
    <p:sldId id="328" r:id="rId31"/>
    <p:sldId id="349" r:id="rId32"/>
    <p:sldId id="348" r:id="rId33"/>
    <p:sldId id="357" r:id="rId34"/>
    <p:sldId id="275" r:id="rId35"/>
    <p:sldId id="331" r:id="rId36"/>
    <p:sldId id="332" r:id="rId37"/>
    <p:sldId id="333" r:id="rId38"/>
    <p:sldId id="262" r:id="rId39"/>
    <p:sldId id="336" r:id="rId40"/>
    <p:sldId id="294" r:id="rId41"/>
    <p:sldId id="330" r:id="rId42"/>
    <p:sldId id="350" r:id="rId43"/>
    <p:sldId id="356" r:id="rId44"/>
    <p:sldId id="346" r:id="rId45"/>
  </p:sldIdLst>
  <p:sldSz cx="10693400" cy="7556500"/>
  <p:notesSz cx="106934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/>
    <p:restoredTop sz="86765"/>
  </p:normalViewPr>
  <p:slideViewPr>
    <p:cSldViewPr>
      <p:cViewPr varScale="1">
        <p:scale>
          <a:sx n="82" d="100"/>
          <a:sy n="82" d="100"/>
        </p:scale>
        <p:origin x="41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457EB-123D-7B49-BE5C-5176C49A8A2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F7B3E4B2-A711-514B-87A9-8C0751DE8A87}">
      <dgm:prSet phldrT="[Text]"/>
      <dgm:spPr/>
      <dgm:t>
        <a:bodyPr/>
        <a:lstStyle/>
        <a:p>
          <a:r>
            <a:rPr lang="en-US" dirty="0"/>
            <a:t>Source Code</a:t>
          </a:r>
        </a:p>
      </dgm:t>
    </dgm:pt>
    <dgm:pt modelId="{1A8CDC6B-B43A-FB45-9360-7E73529EDBA6}" type="parTrans" cxnId="{E427C952-C7CD-7344-9B2F-C94E2F34DDF7}">
      <dgm:prSet/>
      <dgm:spPr/>
      <dgm:t>
        <a:bodyPr/>
        <a:lstStyle/>
        <a:p>
          <a:endParaRPr lang="en-US"/>
        </a:p>
      </dgm:t>
    </dgm:pt>
    <dgm:pt modelId="{9A6704F7-4C7D-5E49-B712-844578B6ABFD}" type="sibTrans" cxnId="{E427C952-C7CD-7344-9B2F-C94E2F34DDF7}">
      <dgm:prSet/>
      <dgm:spPr/>
      <dgm:t>
        <a:bodyPr/>
        <a:lstStyle/>
        <a:p>
          <a:endParaRPr lang="en-US"/>
        </a:p>
      </dgm:t>
    </dgm:pt>
    <dgm:pt modelId="{E16F2DA6-A422-8946-B454-AB480AF1D608}">
      <dgm:prSet phldrT="[Text]"/>
      <dgm:spPr/>
      <dgm:t>
        <a:bodyPr/>
        <a:lstStyle/>
        <a:p>
          <a:r>
            <a:rPr lang="en-US" dirty="0"/>
            <a:t>Defect </a:t>
          </a:r>
          <a:br>
            <a:rPr lang="en-US" dirty="0"/>
          </a:br>
          <a:r>
            <a:rPr lang="en-US" dirty="0"/>
            <a:t>Report</a:t>
          </a:r>
        </a:p>
      </dgm:t>
    </dgm:pt>
    <dgm:pt modelId="{0742474B-47BD-B549-93BD-F00C63457568}" type="parTrans" cxnId="{8B9E7CC1-138D-C94C-995E-5218D2728AA8}">
      <dgm:prSet/>
      <dgm:spPr/>
      <dgm:t>
        <a:bodyPr/>
        <a:lstStyle/>
        <a:p>
          <a:endParaRPr lang="en-US"/>
        </a:p>
      </dgm:t>
    </dgm:pt>
    <dgm:pt modelId="{8CFA8426-61D1-E34A-9F45-3367337015F1}" type="sibTrans" cxnId="{8B9E7CC1-138D-C94C-995E-5218D2728AA8}">
      <dgm:prSet/>
      <dgm:spPr/>
      <dgm:t>
        <a:bodyPr/>
        <a:lstStyle/>
        <a:p>
          <a:endParaRPr lang="en-US"/>
        </a:p>
      </dgm:t>
    </dgm:pt>
    <dgm:pt modelId="{9BCE8BBB-555B-7242-8082-C85DD898B72C}">
      <dgm:prSet phldrT="[Text]"/>
      <dgm:spPr/>
      <dgm:t>
        <a:bodyPr/>
        <a:lstStyle/>
        <a:p>
          <a:r>
            <a:rPr lang="en-US" dirty="0"/>
            <a:t>Analysis Algorithm</a:t>
          </a:r>
        </a:p>
      </dgm:t>
    </dgm:pt>
    <dgm:pt modelId="{2DEA4556-72B4-F244-B579-47D87DE9A04E}" type="parTrans" cxnId="{547C82A2-1FF0-4E41-B68D-5C2C21E9D546}">
      <dgm:prSet/>
      <dgm:spPr/>
      <dgm:t>
        <a:bodyPr/>
        <a:lstStyle/>
        <a:p>
          <a:endParaRPr lang="en-US"/>
        </a:p>
      </dgm:t>
    </dgm:pt>
    <dgm:pt modelId="{4CC4229B-2E41-9F43-9124-F0442F83C520}" type="sibTrans" cxnId="{547C82A2-1FF0-4E41-B68D-5C2C21E9D546}">
      <dgm:prSet/>
      <dgm:spPr/>
      <dgm:t>
        <a:bodyPr/>
        <a:lstStyle/>
        <a:p>
          <a:endParaRPr lang="en-US"/>
        </a:p>
      </dgm:t>
    </dgm:pt>
    <dgm:pt modelId="{248C3619-A512-7A4C-97A6-83F99791417C}" type="pres">
      <dgm:prSet presAssocID="{8E9457EB-123D-7B49-BE5C-5176C49A8A2E}" presName="Name0" presStyleCnt="0">
        <dgm:presLayoutVars>
          <dgm:dir/>
          <dgm:resizeHandles val="exact"/>
        </dgm:presLayoutVars>
      </dgm:prSet>
      <dgm:spPr/>
    </dgm:pt>
    <dgm:pt modelId="{F991E2DA-40AF-7D48-84CE-7777FE995E7C}" type="pres">
      <dgm:prSet presAssocID="{F7B3E4B2-A711-514B-87A9-8C0751DE8A87}" presName="node" presStyleLbl="node1" presStyleIdx="0" presStyleCnt="3">
        <dgm:presLayoutVars>
          <dgm:bulletEnabled val="1"/>
        </dgm:presLayoutVars>
      </dgm:prSet>
      <dgm:spPr/>
    </dgm:pt>
    <dgm:pt modelId="{F1F2EFE9-1D9D-264B-B75D-31D516CD7103}" type="pres">
      <dgm:prSet presAssocID="{9A6704F7-4C7D-5E49-B712-844578B6ABFD}" presName="sibTrans" presStyleLbl="sibTrans2D1" presStyleIdx="0" presStyleCnt="2"/>
      <dgm:spPr/>
    </dgm:pt>
    <dgm:pt modelId="{C4953FFA-E183-4643-A69F-C91AFBF9F614}" type="pres">
      <dgm:prSet presAssocID="{9A6704F7-4C7D-5E49-B712-844578B6ABFD}" presName="connectorText" presStyleLbl="sibTrans2D1" presStyleIdx="0" presStyleCnt="2"/>
      <dgm:spPr/>
    </dgm:pt>
    <dgm:pt modelId="{E645F21A-8847-034E-B008-164A9AE5D6FC}" type="pres">
      <dgm:prSet presAssocID="{9BCE8BBB-555B-7242-8082-C85DD898B72C}" presName="node" presStyleLbl="node1" presStyleIdx="1" presStyleCnt="3">
        <dgm:presLayoutVars>
          <dgm:bulletEnabled val="1"/>
        </dgm:presLayoutVars>
      </dgm:prSet>
      <dgm:spPr/>
    </dgm:pt>
    <dgm:pt modelId="{73893044-59C7-B940-ADA4-6956F7EB2C31}" type="pres">
      <dgm:prSet presAssocID="{4CC4229B-2E41-9F43-9124-F0442F83C520}" presName="sibTrans" presStyleLbl="sibTrans2D1" presStyleIdx="1" presStyleCnt="2"/>
      <dgm:spPr/>
    </dgm:pt>
    <dgm:pt modelId="{989004BB-FDAF-3847-A17E-41E3D102E33C}" type="pres">
      <dgm:prSet presAssocID="{4CC4229B-2E41-9F43-9124-F0442F83C520}" presName="connectorText" presStyleLbl="sibTrans2D1" presStyleIdx="1" presStyleCnt="2"/>
      <dgm:spPr/>
    </dgm:pt>
    <dgm:pt modelId="{AF5EC2EE-5585-734B-AF03-DB718BD2C562}" type="pres">
      <dgm:prSet presAssocID="{E16F2DA6-A422-8946-B454-AB480AF1D608}" presName="node" presStyleLbl="node1" presStyleIdx="2" presStyleCnt="3">
        <dgm:presLayoutVars>
          <dgm:bulletEnabled val="1"/>
        </dgm:presLayoutVars>
      </dgm:prSet>
      <dgm:spPr/>
    </dgm:pt>
  </dgm:ptLst>
  <dgm:cxnLst>
    <dgm:cxn modelId="{3BFC4802-66A3-E946-8654-0757FA73FA7A}" type="presOf" srcId="{8E9457EB-123D-7B49-BE5C-5176C49A8A2E}" destId="{248C3619-A512-7A4C-97A6-83F99791417C}" srcOrd="0" destOrd="0" presId="urn:microsoft.com/office/officeart/2005/8/layout/process1"/>
    <dgm:cxn modelId="{E56E6B06-502B-2D4B-AD89-9DA74208812F}" type="presOf" srcId="{9A6704F7-4C7D-5E49-B712-844578B6ABFD}" destId="{C4953FFA-E183-4643-A69F-C91AFBF9F614}" srcOrd="1" destOrd="0" presId="urn:microsoft.com/office/officeart/2005/8/layout/process1"/>
    <dgm:cxn modelId="{F6E10516-5A95-334C-81B7-056DBC29E380}" type="presOf" srcId="{4CC4229B-2E41-9F43-9124-F0442F83C520}" destId="{989004BB-FDAF-3847-A17E-41E3D102E33C}" srcOrd="1" destOrd="0" presId="urn:microsoft.com/office/officeart/2005/8/layout/process1"/>
    <dgm:cxn modelId="{B452C726-3A89-064D-B303-A3492BF4C73B}" type="presOf" srcId="{9A6704F7-4C7D-5E49-B712-844578B6ABFD}" destId="{F1F2EFE9-1D9D-264B-B75D-31D516CD7103}" srcOrd="0" destOrd="0" presId="urn:microsoft.com/office/officeart/2005/8/layout/process1"/>
    <dgm:cxn modelId="{0F8EF42B-1A13-2746-9662-1C8CC0D99641}" type="presOf" srcId="{F7B3E4B2-A711-514B-87A9-8C0751DE8A87}" destId="{F991E2DA-40AF-7D48-84CE-7777FE995E7C}" srcOrd="0" destOrd="0" presId="urn:microsoft.com/office/officeart/2005/8/layout/process1"/>
    <dgm:cxn modelId="{7922B351-BFF3-384A-B85A-A254B94904E0}" type="presOf" srcId="{E16F2DA6-A422-8946-B454-AB480AF1D608}" destId="{AF5EC2EE-5585-734B-AF03-DB718BD2C562}" srcOrd="0" destOrd="0" presId="urn:microsoft.com/office/officeart/2005/8/layout/process1"/>
    <dgm:cxn modelId="{E427C952-C7CD-7344-9B2F-C94E2F34DDF7}" srcId="{8E9457EB-123D-7B49-BE5C-5176C49A8A2E}" destId="{F7B3E4B2-A711-514B-87A9-8C0751DE8A87}" srcOrd="0" destOrd="0" parTransId="{1A8CDC6B-B43A-FB45-9360-7E73529EDBA6}" sibTransId="{9A6704F7-4C7D-5E49-B712-844578B6ABFD}"/>
    <dgm:cxn modelId="{4B207F7F-33C9-AA4C-85DA-83175CE1CD83}" type="presOf" srcId="{4CC4229B-2E41-9F43-9124-F0442F83C520}" destId="{73893044-59C7-B940-ADA4-6956F7EB2C31}" srcOrd="0" destOrd="0" presId="urn:microsoft.com/office/officeart/2005/8/layout/process1"/>
    <dgm:cxn modelId="{547C82A2-1FF0-4E41-B68D-5C2C21E9D546}" srcId="{8E9457EB-123D-7B49-BE5C-5176C49A8A2E}" destId="{9BCE8BBB-555B-7242-8082-C85DD898B72C}" srcOrd="1" destOrd="0" parTransId="{2DEA4556-72B4-F244-B579-47D87DE9A04E}" sibTransId="{4CC4229B-2E41-9F43-9124-F0442F83C520}"/>
    <dgm:cxn modelId="{8B9E7CC1-138D-C94C-995E-5218D2728AA8}" srcId="{8E9457EB-123D-7B49-BE5C-5176C49A8A2E}" destId="{E16F2DA6-A422-8946-B454-AB480AF1D608}" srcOrd="2" destOrd="0" parTransId="{0742474B-47BD-B549-93BD-F00C63457568}" sibTransId="{8CFA8426-61D1-E34A-9F45-3367337015F1}"/>
    <dgm:cxn modelId="{0EFF39D7-6626-BC44-BC13-BE3C3F65048B}" type="presOf" srcId="{9BCE8BBB-555B-7242-8082-C85DD898B72C}" destId="{E645F21A-8847-034E-B008-164A9AE5D6FC}" srcOrd="0" destOrd="0" presId="urn:microsoft.com/office/officeart/2005/8/layout/process1"/>
    <dgm:cxn modelId="{71A1B59C-7324-4F4C-9845-3AF9A3660892}" type="presParOf" srcId="{248C3619-A512-7A4C-97A6-83F99791417C}" destId="{F991E2DA-40AF-7D48-84CE-7777FE995E7C}" srcOrd="0" destOrd="0" presId="urn:microsoft.com/office/officeart/2005/8/layout/process1"/>
    <dgm:cxn modelId="{887A6859-1B7C-4644-81EC-5942B7C2EB25}" type="presParOf" srcId="{248C3619-A512-7A4C-97A6-83F99791417C}" destId="{F1F2EFE9-1D9D-264B-B75D-31D516CD7103}" srcOrd="1" destOrd="0" presId="urn:microsoft.com/office/officeart/2005/8/layout/process1"/>
    <dgm:cxn modelId="{FCF5E37B-9F64-1D44-B18C-47601A9599AA}" type="presParOf" srcId="{F1F2EFE9-1D9D-264B-B75D-31D516CD7103}" destId="{C4953FFA-E183-4643-A69F-C91AFBF9F614}" srcOrd="0" destOrd="0" presId="urn:microsoft.com/office/officeart/2005/8/layout/process1"/>
    <dgm:cxn modelId="{7A93E48B-4B4A-5F46-BC6B-8A2EE9278268}" type="presParOf" srcId="{248C3619-A512-7A4C-97A6-83F99791417C}" destId="{E645F21A-8847-034E-B008-164A9AE5D6FC}" srcOrd="2" destOrd="0" presId="urn:microsoft.com/office/officeart/2005/8/layout/process1"/>
    <dgm:cxn modelId="{38B0B0EE-FA0E-A844-96C9-8F1D1B72AE7E}" type="presParOf" srcId="{248C3619-A512-7A4C-97A6-83F99791417C}" destId="{73893044-59C7-B940-ADA4-6956F7EB2C31}" srcOrd="3" destOrd="0" presId="urn:microsoft.com/office/officeart/2005/8/layout/process1"/>
    <dgm:cxn modelId="{C6BF3FDC-0C5D-1E43-A72C-78D108083E5D}" type="presParOf" srcId="{73893044-59C7-B940-ADA4-6956F7EB2C31}" destId="{989004BB-FDAF-3847-A17E-41E3D102E33C}" srcOrd="0" destOrd="0" presId="urn:microsoft.com/office/officeart/2005/8/layout/process1"/>
    <dgm:cxn modelId="{DFB3A8D9-A51E-3B44-A9B3-DF585859ED78}" type="presParOf" srcId="{248C3619-A512-7A4C-97A6-83F99791417C}" destId="{AF5EC2EE-5585-734B-AF03-DB718BD2C56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1E2DA-40AF-7D48-84CE-7777FE995E7C}">
      <dsp:nvSpPr>
        <dsp:cNvPr id="0" name=""/>
        <dsp:cNvSpPr/>
      </dsp:nvSpPr>
      <dsp:spPr>
        <a:xfrm>
          <a:off x="6265" y="1814489"/>
          <a:ext cx="1872737" cy="11236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Source Code</a:t>
          </a:r>
        </a:p>
      </dsp:txBody>
      <dsp:txXfrm>
        <a:off x="39175" y="1847399"/>
        <a:ext cx="1806917" cy="1057822"/>
      </dsp:txXfrm>
    </dsp:sp>
    <dsp:sp modelId="{F1F2EFE9-1D9D-264B-B75D-31D516CD7103}">
      <dsp:nvSpPr>
        <dsp:cNvPr id="0" name=""/>
        <dsp:cNvSpPr/>
      </dsp:nvSpPr>
      <dsp:spPr>
        <a:xfrm>
          <a:off x="2066276" y="2144091"/>
          <a:ext cx="397020" cy="4644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66276" y="2236979"/>
        <a:ext cx="277914" cy="278662"/>
      </dsp:txXfrm>
    </dsp:sp>
    <dsp:sp modelId="{E645F21A-8847-034E-B008-164A9AE5D6FC}">
      <dsp:nvSpPr>
        <dsp:cNvPr id="0" name=""/>
        <dsp:cNvSpPr/>
      </dsp:nvSpPr>
      <dsp:spPr>
        <a:xfrm>
          <a:off x="2628097" y="1814489"/>
          <a:ext cx="1872737" cy="11236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Analysis Algorithm</a:t>
          </a:r>
        </a:p>
      </dsp:txBody>
      <dsp:txXfrm>
        <a:off x="2661007" y="1847399"/>
        <a:ext cx="1806917" cy="1057822"/>
      </dsp:txXfrm>
    </dsp:sp>
    <dsp:sp modelId="{73893044-59C7-B940-ADA4-6956F7EB2C31}">
      <dsp:nvSpPr>
        <dsp:cNvPr id="0" name=""/>
        <dsp:cNvSpPr/>
      </dsp:nvSpPr>
      <dsp:spPr>
        <a:xfrm>
          <a:off x="4688108" y="2144091"/>
          <a:ext cx="397020" cy="4644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88108" y="2236979"/>
        <a:ext cx="277914" cy="278662"/>
      </dsp:txXfrm>
    </dsp:sp>
    <dsp:sp modelId="{AF5EC2EE-5585-734B-AF03-DB718BD2C562}">
      <dsp:nvSpPr>
        <dsp:cNvPr id="0" name=""/>
        <dsp:cNvSpPr/>
      </dsp:nvSpPr>
      <dsp:spPr>
        <a:xfrm>
          <a:off x="5249930" y="1814489"/>
          <a:ext cx="1872737" cy="11236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Defect </a:t>
          </a:r>
          <a:br>
            <a:rPr lang="en-US" sz="2900" kern="1200" dirty="0"/>
          </a:br>
          <a:r>
            <a:rPr lang="en-US" sz="2900" kern="1200" dirty="0"/>
            <a:t>Report</a:t>
          </a:r>
        </a:p>
      </dsp:txBody>
      <dsp:txXfrm>
        <a:off x="5282840" y="1847399"/>
        <a:ext cx="1806917" cy="1057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059E0-F40B-E848-952E-2BE152C41C61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EE83C-3BFC-324D-A45D-A12B8D85B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centis.com/software-fail-watch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EE83C-3BFC-324D-A45D-A12B8D85B6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14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Coverage… using instrumentation… probes</a:t>
            </a:r>
          </a:p>
          <a:p>
            <a:pPr>
              <a:buNone/>
            </a:pPr>
            <a:r>
              <a:rPr lang="en" dirty="0"/>
              <a:t>Important later for testing...performance...</a:t>
            </a:r>
          </a:p>
          <a:p>
            <a:pPr>
              <a:buNone/>
            </a:pPr>
            <a:r>
              <a:rPr lang="en" b="1" dirty="0"/>
              <a:t>Other Techniques</a:t>
            </a:r>
            <a:r>
              <a:rPr lang="en" dirty="0"/>
              <a:t>:</a:t>
            </a:r>
          </a:p>
          <a:p>
            <a:pPr indent="0">
              <a:buNone/>
            </a:pPr>
            <a:r>
              <a:rPr lang="en" dirty="0"/>
              <a:t>Slicing</a:t>
            </a:r>
          </a:p>
          <a:p>
            <a:pPr indent="0">
              <a:buNone/>
            </a:pPr>
            <a:r>
              <a:rPr lang="en" dirty="0"/>
              <a:t>Performance, Memory Load</a:t>
            </a:r>
          </a:p>
          <a:p>
            <a:pPr indent="0">
              <a:buNone/>
            </a:pPr>
            <a:r>
              <a:rPr lang="en" dirty="0"/>
              <a:t>Taint Analysis</a:t>
            </a:r>
          </a:p>
          <a:p>
            <a:pPr indent="0">
              <a:buNone/>
            </a:pPr>
            <a:r>
              <a:rPr lang="en" dirty="0"/>
              <a:t>Random Testing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198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10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71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Duplicated code due to </a:t>
            </a:r>
            <a:r>
              <a:rPr lang="en-US" dirty="0" err="1"/>
              <a:t>perormance</a:t>
            </a:r>
            <a:r>
              <a:rPr lang="en-US" dirty="0"/>
              <a:t> concerns, and not </a:t>
            </a:r>
            <a:r>
              <a:rPr lang="en-US" dirty="0" err="1"/>
              <a:t>undestanding</a:t>
            </a:r>
            <a:r>
              <a:rPr lang="en-US" dirty="0"/>
              <a:t>. Old code. Hard to maintain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Long methods to assuage antiquated concerns about efficiency.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494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4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report on software fails, </a:t>
            </a:r>
            <a:r>
              <a:rPr lang="en-US" dirty="0">
                <a:hlinkClick r:id="rId3"/>
              </a:rPr>
              <a:t>tricentis.com</a:t>
            </a:r>
            <a:r>
              <a:rPr lang="en-US" dirty="0"/>
              <a:t> found that in 2017, software failures cost the economy </a:t>
            </a:r>
            <a:r>
              <a:rPr lang="en-US" b="1" dirty="0"/>
              <a:t>US$1.7 trillion in financial losses</a:t>
            </a:r>
            <a:r>
              <a:rPr lang="en-US" dirty="0"/>
              <a:t>. (Up from US$1.1 trillion in 2016.) In total, software failures at 314 companies affected 3.6 billion people and caused more than 268 years in downtime.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EE83C-3BFC-324D-A45D-A12B8D85B6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2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well does each work? </a:t>
            </a:r>
          </a:p>
        </p:txBody>
      </p:sp>
    </p:spTree>
    <p:extLst>
      <p:ext uri="{BB962C8B-B14F-4D97-AF65-F5344CB8AC3E}">
        <p14:creationId xmlns:p14="http://schemas.microsoft.com/office/powerpoint/2010/main" val="232683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EE83C-3BFC-324D-A45D-A12B8D85B6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72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78bb45ec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78bb45ec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i="1" dirty="0"/>
              <a:t>test framework</a:t>
            </a:r>
            <a:r>
              <a:rPr lang="en-US" dirty="0"/>
              <a:t> is software that defines and provides several things: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Test API</a:t>
            </a:r>
            <a:r>
              <a:rPr lang="en-US" dirty="0"/>
              <a:t>, which specifies how to write test code.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Test discovery</a:t>
            </a:r>
            <a:r>
              <a:rPr lang="en-US" dirty="0"/>
              <a:t>, to determine which JavaScript files are test code.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</a:t>
            </a:r>
            <a:r>
              <a:rPr lang="en-US" b="1" dirty="0"/>
              <a:t>test lifecycle</a:t>
            </a:r>
            <a:r>
              <a:rPr lang="en-US" dirty="0"/>
              <a:t>, which defines what happens before, during, and after a test is run.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Test reporting</a:t>
            </a:r>
            <a:r>
              <a:rPr lang="en-US" dirty="0"/>
              <a:t>, to log what happened when the tests were run.</a:t>
            </a:r>
          </a:p>
          <a:p>
            <a:pPr>
              <a:lnSpc>
                <a:spcPct val="100000"/>
              </a:lnSpc>
            </a:pPr>
            <a:r>
              <a:rPr lang="en-US" dirty="0"/>
              <a:t>Mocha test APIs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describe() denotes an arbitrarily nested grouping of test cases (a describe() can contain other describe()s).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it() denotes a single test case.</a:t>
            </a:r>
          </a:p>
          <a:p>
            <a:r>
              <a:rPr lang="en-US" dirty="0"/>
              <a:t>	Both functions take two arguments:</a:t>
            </a:r>
          </a:p>
          <a:p>
            <a:r>
              <a:rPr lang="en-US" dirty="0"/>
              <a:t>A description that appears in the test report</a:t>
            </a:r>
          </a:p>
          <a:p>
            <a:r>
              <a:rPr lang="en-US" dirty="0"/>
              <a:t>A callback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69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functions take two arguments:</a:t>
            </a:r>
          </a:p>
          <a:p>
            <a:r>
              <a:rPr lang="en-US" dirty="0"/>
              <a:t>A description that appears in the test report</a:t>
            </a:r>
          </a:p>
          <a:p>
            <a:r>
              <a:rPr lang="en-US" dirty="0"/>
              <a:t>A callback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FEE83C-3BFC-324D-A45D-A12B8D85B6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9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78bb45ec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78bb45ec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669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8bb45ec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8bb45ec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331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Automatically find all defects?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all defects of a certain well-defined type?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Which type? 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dirty="0"/>
              <a:t>Some? All? 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dirty="0"/>
              <a:t>False Positives?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0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77EB-B429-624C-9A95-34FDDE3050E7}" type="datetime1">
              <a:rPr lang="en-US" smtClean="0"/>
              <a:t>4/6/20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8374F-30AA-8942-A351-47F07E510046}" type="datetime1">
              <a:rPr lang="en-US" smtClean="0"/>
              <a:t>4/6/20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11711" y="1960880"/>
            <a:ext cx="3024137" cy="41700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F02D0-2AC0-7A4A-96D7-2F97CF80CD5D}" type="datetime1">
              <a:rPr lang="en-US" smtClean="0"/>
              <a:t>4/6/20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E352F-7C4B-4545-B135-D4CC657A2B70}" type="datetime1">
              <a:rPr lang="en-US" smtClean="0"/>
              <a:t>4/6/20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786D9-10EF-EF45-B2BB-9C3BEF618B49}" type="datetime1">
              <a:rPr lang="en-US" smtClean="0"/>
              <a:t>4/6/20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64516" y="653802"/>
            <a:ext cx="9964368" cy="841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64516" y="1693142"/>
            <a:ext cx="9964368" cy="5019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34650" lvl="0" indent="-40098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69299" lvl="1" indent="-371285">
              <a:spcBef>
                <a:spcPts val="1871"/>
              </a:spcBef>
              <a:spcAft>
                <a:spcPts val="0"/>
              </a:spcAft>
              <a:buSzPts val="1400"/>
              <a:buChar char="○"/>
              <a:defRPr/>
            </a:lvl2pPr>
            <a:lvl3pPr marL="1603949" lvl="2" indent="-371285">
              <a:spcBef>
                <a:spcPts val="1871"/>
              </a:spcBef>
              <a:spcAft>
                <a:spcPts val="0"/>
              </a:spcAft>
              <a:buSzPts val="1400"/>
              <a:buChar char="■"/>
              <a:defRPr/>
            </a:lvl3pPr>
            <a:lvl4pPr marL="2138599" lvl="3" indent="-371285">
              <a:spcBef>
                <a:spcPts val="1871"/>
              </a:spcBef>
              <a:spcAft>
                <a:spcPts val="0"/>
              </a:spcAft>
              <a:buSzPts val="1400"/>
              <a:buChar char="●"/>
              <a:defRPr/>
            </a:lvl4pPr>
            <a:lvl5pPr marL="2673248" lvl="4" indent="-371285">
              <a:spcBef>
                <a:spcPts val="1871"/>
              </a:spcBef>
              <a:spcAft>
                <a:spcPts val="0"/>
              </a:spcAft>
              <a:buSzPts val="1400"/>
              <a:buChar char="○"/>
              <a:defRPr/>
            </a:lvl5pPr>
            <a:lvl6pPr marL="3207898" lvl="5" indent="-371285">
              <a:spcBef>
                <a:spcPts val="1871"/>
              </a:spcBef>
              <a:spcAft>
                <a:spcPts val="0"/>
              </a:spcAft>
              <a:buSzPts val="1400"/>
              <a:buChar char="■"/>
              <a:defRPr/>
            </a:lvl6pPr>
            <a:lvl7pPr marL="3742548" lvl="6" indent="-371285">
              <a:spcBef>
                <a:spcPts val="1871"/>
              </a:spcBef>
              <a:spcAft>
                <a:spcPts val="0"/>
              </a:spcAft>
              <a:buSzPts val="1400"/>
              <a:buChar char="●"/>
              <a:defRPr/>
            </a:lvl7pPr>
            <a:lvl8pPr marL="4277197" lvl="7" indent="-371285">
              <a:spcBef>
                <a:spcPts val="1871"/>
              </a:spcBef>
              <a:spcAft>
                <a:spcPts val="0"/>
              </a:spcAft>
              <a:buSzPts val="1400"/>
              <a:buChar char="○"/>
              <a:defRPr/>
            </a:lvl8pPr>
            <a:lvl9pPr marL="4811847" lvl="8" indent="-371285">
              <a:spcBef>
                <a:spcPts val="1871"/>
              </a:spcBef>
              <a:spcAft>
                <a:spcPts val="1871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9908069" y="6850899"/>
            <a:ext cx="641674" cy="578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029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64516" y="653802"/>
            <a:ext cx="9964368" cy="841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64516" y="1693142"/>
            <a:ext cx="4677661" cy="5019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34650" lvl="0" indent="-37128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37"/>
            </a:lvl1pPr>
            <a:lvl2pPr marL="1069299" lvl="1" indent="-356433">
              <a:spcBef>
                <a:spcPts val="1871"/>
              </a:spcBef>
              <a:spcAft>
                <a:spcPts val="0"/>
              </a:spcAft>
              <a:buSzPts val="1200"/>
              <a:buChar char="○"/>
              <a:defRPr sz="1403"/>
            </a:lvl2pPr>
            <a:lvl3pPr marL="1603949" lvl="2" indent="-356433">
              <a:spcBef>
                <a:spcPts val="1871"/>
              </a:spcBef>
              <a:spcAft>
                <a:spcPts val="0"/>
              </a:spcAft>
              <a:buSzPts val="1200"/>
              <a:buChar char="■"/>
              <a:defRPr sz="1403"/>
            </a:lvl3pPr>
            <a:lvl4pPr marL="2138599" lvl="3" indent="-356433">
              <a:spcBef>
                <a:spcPts val="1871"/>
              </a:spcBef>
              <a:spcAft>
                <a:spcPts val="0"/>
              </a:spcAft>
              <a:buSzPts val="1200"/>
              <a:buChar char="●"/>
              <a:defRPr sz="1403"/>
            </a:lvl4pPr>
            <a:lvl5pPr marL="2673248" lvl="4" indent="-356433">
              <a:spcBef>
                <a:spcPts val="1871"/>
              </a:spcBef>
              <a:spcAft>
                <a:spcPts val="0"/>
              </a:spcAft>
              <a:buSzPts val="1200"/>
              <a:buChar char="○"/>
              <a:defRPr sz="1403"/>
            </a:lvl5pPr>
            <a:lvl6pPr marL="3207898" lvl="5" indent="-356433">
              <a:spcBef>
                <a:spcPts val="1871"/>
              </a:spcBef>
              <a:spcAft>
                <a:spcPts val="0"/>
              </a:spcAft>
              <a:buSzPts val="1200"/>
              <a:buChar char="■"/>
              <a:defRPr sz="1403"/>
            </a:lvl6pPr>
            <a:lvl7pPr marL="3742548" lvl="6" indent="-356433">
              <a:spcBef>
                <a:spcPts val="1871"/>
              </a:spcBef>
              <a:spcAft>
                <a:spcPts val="0"/>
              </a:spcAft>
              <a:buSzPts val="1200"/>
              <a:buChar char="●"/>
              <a:defRPr sz="1403"/>
            </a:lvl7pPr>
            <a:lvl8pPr marL="4277197" lvl="7" indent="-356433">
              <a:spcBef>
                <a:spcPts val="1871"/>
              </a:spcBef>
              <a:spcAft>
                <a:spcPts val="0"/>
              </a:spcAft>
              <a:buSzPts val="1200"/>
              <a:buChar char="○"/>
              <a:defRPr sz="1403"/>
            </a:lvl8pPr>
            <a:lvl9pPr marL="4811847" lvl="8" indent="-356433">
              <a:spcBef>
                <a:spcPts val="1871"/>
              </a:spcBef>
              <a:spcAft>
                <a:spcPts val="1871"/>
              </a:spcAft>
              <a:buSzPts val="1200"/>
              <a:buChar char="■"/>
              <a:defRPr sz="1403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651223" y="1693142"/>
            <a:ext cx="4677661" cy="5019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34650" lvl="0" indent="-37128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37"/>
            </a:lvl1pPr>
            <a:lvl2pPr marL="1069299" lvl="1" indent="-356433">
              <a:spcBef>
                <a:spcPts val="1871"/>
              </a:spcBef>
              <a:spcAft>
                <a:spcPts val="0"/>
              </a:spcAft>
              <a:buSzPts val="1200"/>
              <a:buChar char="○"/>
              <a:defRPr sz="1403"/>
            </a:lvl2pPr>
            <a:lvl3pPr marL="1603949" lvl="2" indent="-356433">
              <a:spcBef>
                <a:spcPts val="1871"/>
              </a:spcBef>
              <a:spcAft>
                <a:spcPts val="0"/>
              </a:spcAft>
              <a:buSzPts val="1200"/>
              <a:buChar char="■"/>
              <a:defRPr sz="1403"/>
            </a:lvl3pPr>
            <a:lvl4pPr marL="2138599" lvl="3" indent="-356433">
              <a:spcBef>
                <a:spcPts val="1871"/>
              </a:spcBef>
              <a:spcAft>
                <a:spcPts val="0"/>
              </a:spcAft>
              <a:buSzPts val="1200"/>
              <a:buChar char="●"/>
              <a:defRPr sz="1403"/>
            </a:lvl4pPr>
            <a:lvl5pPr marL="2673248" lvl="4" indent="-356433">
              <a:spcBef>
                <a:spcPts val="1871"/>
              </a:spcBef>
              <a:spcAft>
                <a:spcPts val="0"/>
              </a:spcAft>
              <a:buSzPts val="1200"/>
              <a:buChar char="○"/>
              <a:defRPr sz="1403"/>
            </a:lvl5pPr>
            <a:lvl6pPr marL="3207898" lvl="5" indent="-356433">
              <a:spcBef>
                <a:spcPts val="1871"/>
              </a:spcBef>
              <a:spcAft>
                <a:spcPts val="0"/>
              </a:spcAft>
              <a:buSzPts val="1200"/>
              <a:buChar char="■"/>
              <a:defRPr sz="1403"/>
            </a:lvl6pPr>
            <a:lvl7pPr marL="3742548" lvl="6" indent="-356433">
              <a:spcBef>
                <a:spcPts val="1871"/>
              </a:spcBef>
              <a:spcAft>
                <a:spcPts val="0"/>
              </a:spcAft>
              <a:buSzPts val="1200"/>
              <a:buChar char="●"/>
              <a:defRPr sz="1403"/>
            </a:lvl7pPr>
            <a:lvl8pPr marL="4277197" lvl="7" indent="-356433">
              <a:spcBef>
                <a:spcPts val="1871"/>
              </a:spcBef>
              <a:spcAft>
                <a:spcPts val="0"/>
              </a:spcAft>
              <a:buSzPts val="1200"/>
              <a:buChar char="○"/>
              <a:defRPr sz="1403"/>
            </a:lvl8pPr>
            <a:lvl9pPr marL="4811847" lvl="8" indent="-356433">
              <a:spcBef>
                <a:spcPts val="1871"/>
              </a:spcBef>
              <a:spcAft>
                <a:spcPts val="1871"/>
              </a:spcAft>
              <a:buSzPts val="1200"/>
              <a:buChar char="■"/>
              <a:defRPr sz="140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9908069" y="6850899"/>
            <a:ext cx="641674" cy="578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090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910" y="719328"/>
            <a:ext cx="9167579" cy="11567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245" y="2314910"/>
            <a:ext cx="9170908" cy="30294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9FEB3-BE4C-1E41-90E2-2DC979B0C426}" type="datetime1">
              <a:rPr lang="en-US" smtClean="0"/>
              <a:t>4/6/20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raygun.com/blog/cost-of-software-error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sloc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cobertura.github.io/cobertura/" TargetMode="External"/><Relationship Id="rId3" Type="http://schemas.openxmlformats.org/officeDocument/2006/relationships/hyperlink" Target="https://pmd.github.io/" TargetMode="External"/><Relationship Id="rId7" Type="http://schemas.openxmlformats.org/officeDocument/2006/relationships/hyperlink" Target="http://www.kclee.de/clemens/java/javancss/" TargetMode="External"/><Relationship Id="rId2" Type="http://schemas.openxmlformats.org/officeDocument/2006/relationships/hyperlink" Target="http://findbugs.sourceforge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inellis.gr/sw/ckjm/" TargetMode="External"/><Relationship Id="rId5" Type="http://schemas.openxmlformats.org/officeDocument/2006/relationships/hyperlink" Target="https://java-source.net/open-source/code-analyzers/jdepend" TargetMode="External"/><Relationship Id="rId10" Type="http://schemas.openxmlformats.org/officeDocument/2006/relationships/hyperlink" Target="https://marketplace.visualstudio.com/items?itemName=dbaeumer.vscode-eslint" TargetMode="External"/><Relationship Id="rId4" Type="http://schemas.openxmlformats.org/officeDocument/2006/relationships/hyperlink" Target="https://checkstyle.sourceforge.io/" TargetMode="External"/><Relationship Id="rId9" Type="http://schemas.openxmlformats.org/officeDocument/2006/relationships/hyperlink" Target="https://www.pylint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haser324/ce0505fbed06b947d962" TargetMode="External"/><Relationship Id="rId2" Type="http://schemas.openxmlformats.org/officeDocument/2006/relationships/hyperlink" Target="https://medium.com/@me_37286/yoni-goldberg-javascript-nodejs-testing-best-practices-2b98924c934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huFviJn-e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9295" y="2056892"/>
            <a:ext cx="8442205" cy="8616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6780"/>
              </a:lnSpc>
            </a:pPr>
            <a:r>
              <a:rPr sz="5700" b="1" spc="-30" dirty="0">
                <a:latin typeface="Arial"/>
                <a:cs typeface="Arial"/>
              </a:rPr>
              <a:t>S</a:t>
            </a:r>
            <a:r>
              <a:rPr sz="5700" b="1" spc="-25" dirty="0">
                <a:latin typeface="Arial"/>
                <a:cs typeface="Arial"/>
              </a:rPr>
              <a:t>o</a:t>
            </a:r>
            <a:r>
              <a:rPr sz="5700" b="1" spc="-10" dirty="0">
                <a:latin typeface="Arial"/>
                <a:cs typeface="Arial"/>
              </a:rPr>
              <a:t>ft</a:t>
            </a:r>
            <a:r>
              <a:rPr sz="5700" b="1" spc="-35" dirty="0">
                <a:latin typeface="Arial"/>
                <a:cs typeface="Arial"/>
              </a:rPr>
              <a:t>w</a:t>
            </a:r>
            <a:r>
              <a:rPr sz="5700" b="1" spc="-25" dirty="0">
                <a:latin typeface="Arial"/>
                <a:cs typeface="Arial"/>
              </a:rPr>
              <a:t>a</a:t>
            </a:r>
            <a:r>
              <a:rPr sz="5700" b="1" spc="-20" dirty="0">
                <a:latin typeface="Arial"/>
                <a:cs typeface="Arial"/>
              </a:rPr>
              <a:t>r</a:t>
            </a:r>
            <a:r>
              <a:rPr sz="5700" b="1" spc="0" dirty="0">
                <a:latin typeface="Arial"/>
                <a:cs typeface="Arial"/>
              </a:rPr>
              <a:t>e</a:t>
            </a:r>
            <a:r>
              <a:rPr sz="5700" b="1" spc="-30" dirty="0">
                <a:latin typeface="Arial"/>
                <a:cs typeface="Arial"/>
              </a:rPr>
              <a:t> </a:t>
            </a:r>
            <a:r>
              <a:rPr lang="en-US" sz="5700" b="1" spc="-25" dirty="0">
                <a:latin typeface="Arial"/>
                <a:cs typeface="Arial"/>
              </a:rPr>
              <a:t>Quality</a:t>
            </a:r>
            <a:endParaRPr sz="57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292100" y="2934461"/>
            <a:ext cx="9966206" cy="2874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lang="en-US" sz="900" dirty="0"/>
          </a:p>
          <a:p>
            <a:pPr>
              <a:lnSpc>
                <a:spcPts val="900"/>
              </a:lnSpc>
              <a:spcBef>
                <a:spcPts val="19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114550">
              <a:lnSpc>
                <a:spcPct val="100000"/>
              </a:lnSpc>
            </a:pPr>
            <a:endParaRPr lang="en-US" sz="1000" dirty="0"/>
          </a:p>
          <a:p>
            <a:pPr marL="2114550">
              <a:lnSpc>
                <a:spcPct val="100000"/>
              </a:lnSpc>
            </a:pPr>
            <a:r>
              <a:rPr lang="en-US" sz="2900" spc="15" dirty="0">
                <a:latin typeface="Arial"/>
                <a:cs typeface="Arial"/>
              </a:rPr>
              <a:t>Some Materials Based on </a:t>
            </a:r>
            <a:r>
              <a:rPr sz="2900" spc="15" dirty="0">
                <a:latin typeface="Arial"/>
                <a:cs typeface="Arial"/>
              </a:rPr>
              <a:t>Pr</a:t>
            </a:r>
            <a:r>
              <a:rPr sz="2900" spc="25" dirty="0">
                <a:latin typeface="Arial"/>
                <a:cs typeface="Arial"/>
              </a:rPr>
              <a:t>o</a:t>
            </a:r>
            <a:r>
              <a:rPr sz="2900" spc="5" dirty="0">
                <a:latin typeface="Arial"/>
                <a:cs typeface="Arial"/>
              </a:rPr>
              <a:t>f</a:t>
            </a:r>
            <a:r>
              <a:rPr sz="2900" spc="0" dirty="0">
                <a:latin typeface="Arial"/>
                <a:cs typeface="Arial"/>
              </a:rPr>
              <a:t>.</a:t>
            </a:r>
            <a:r>
              <a:rPr lang="en-US" sz="2900" spc="15" dirty="0">
                <a:latin typeface="Arial"/>
                <a:cs typeface="Arial"/>
              </a:rPr>
              <a:t> </a:t>
            </a:r>
            <a:r>
              <a:rPr lang="en-US" sz="2900" spc="30" dirty="0">
                <a:latin typeface="Arial"/>
                <a:cs typeface="Arial"/>
              </a:rPr>
              <a:t>Prem </a:t>
            </a:r>
            <a:r>
              <a:rPr lang="en-US" sz="2900" spc="30" dirty="0" err="1">
                <a:latin typeface="Arial"/>
                <a:cs typeface="Arial"/>
              </a:rPr>
              <a:t>Devanbu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878A1-EBF3-694D-9129-06CA99F558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1055" rIns="0" bIns="0" rtlCol="0">
            <a:noAutofit/>
          </a:bodyPr>
          <a:lstStyle/>
          <a:p>
            <a:pPr marL="55880">
              <a:lnSpc>
                <a:spcPct val="100000"/>
              </a:lnSpc>
            </a:pPr>
            <a:r>
              <a:rPr sz="3800" b="1" spc="-20" dirty="0">
                <a:latin typeface="Arial"/>
                <a:cs typeface="Arial"/>
              </a:rPr>
              <a:t>B</a:t>
            </a:r>
            <a:r>
              <a:rPr sz="3800" b="1" spc="-10" dirty="0">
                <a:latin typeface="Arial"/>
                <a:cs typeface="Arial"/>
              </a:rPr>
              <a:t>l</a:t>
            </a:r>
            <a:r>
              <a:rPr sz="3800" b="1" spc="-15" dirty="0">
                <a:latin typeface="Arial"/>
                <a:cs typeface="Arial"/>
              </a:rPr>
              <a:t>ac</a:t>
            </a:r>
            <a:r>
              <a:rPr sz="3800" b="1" spc="-25" dirty="0">
                <a:latin typeface="Arial"/>
                <a:cs typeface="Arial"/>
              </a:rPr>
              <a:t>k</a:t>
            </a:r>
            <a:r>
              <a:rPr sz="3800" b="1" spc="-10" dirty="0">
                <a:latin typeface="Arial"/>
                <a:cs typeface="Arial"/>
              </a:rPr>
              <a:t>-</a:t>
            </a:r>
            <a:r>
              <a:rPr sz="3800" b="1" spc="-20" dirty="0">
                <a:latin typeface="Arial"/>
                <a:cs typeface="Arial"/>
              </a:rPr>
              <a:t>B</a:t>
            </a:r>
            <a:r>
              <a:rPr sz="3800" b="1" spc="-15" dirty="0">
                <a:latin typeface="Arial"/>
                <a:cs typeface="Arial"/>
              </a:rPr>
              <a:t>o</a:t>
            </a:r>
            <a:r>
              <a:rPr sz="3800" b="1" spc="0" dirty="0">
                <a:latin typeface="Arial"/>
                <a:cs typeface="Arial"/>
              </a:rPr>
              <a:t>x</a:t>
            </a:r>
            <a:r>
              <a:rPr sz="3800" b="1" spc="-20" dirty="0">
                <a:latin typeface="Arial"/>
                <a:cs typeface="Arial"/>
              </a:rPr>
              <a:t> </a:t>
            </a:r>
            <a:r>
              <a:rPr sz="3800" b="1" spc="-15" dirty="0">
                <a:latin typeface="Arial"/>
                <a:cs typeface="Arial"/>
              </a:rPr>
              <a:t>vs</a:t>
            </a:r>
            <a:r>
              <a:rPr sz="3800" b="1" spc="0" dirty="0">
                <a:latin typeface="Arial"/>
                <a:cs typeface="Arial"/>
              </a:rPr>
              <a:t>.</a:t>
            </a:r>
            <a:r>
              <a:rPr sz="3800" b="1" spc="-10" dirty="0">
                <a:latin typeface="Arial"/>
                <a:cs typeface="Arial"/>
              </a:rPr>
              <a:t> </a:t>
            </a:r>
            <a:r>
              <a:rPr sz="3800" b="1" spc="-25" dirty="0">
                <a:latin typeface="Arial"/>
                <a:cs typeface="Arial"/>
              </a:rPr>
              <a:t>W</a:t>
            </a:r>
            <a:r>
              <a:rPr sz="3800" b="1" spc="-15" dirty="0">
                <a:latin typeface="Arial"/>
                <a:cs typeface="Arial"/>
              </a:rPr>
              <a:t>h</a:t>
            </a:r>
            <a:r>
              <a:rPr sz="3800" b="1" spc="-5" dirty="0">
                <a:latin typeface="Arial"/>
                <a:cs typeface="Arial"/>
              </a:rPr>
              <a:t>i</a:t>
            </a:r>
            <a:r>
              <a:rPr sz="3800" b="1" spc="-10" dirty="0">
                <a:latin typeface="Arial"/>
                <a:cs typeface="Arial"/>
              </a:rPr>
              <a:t>t</a:t>
            </a:r>
            <a:r>
              <a:rPr sz="3800" b="1" spc="-35" dirty="0">
                <a:latin typeface="Arial"/>
                <a:cs typeface="Arial"/>
              </a:rPr>
              <a:t>e</a:t>
            </a:r>
            <a:r>
              <a:rPr sz="3800" b="1" spc="-10" dirty="0">
                <a:latin typeface="Arial"/>
                <a:cs typeface="Arial"/>
              </a:rPr>
              <a:t>-</a:t>
            </a:r>
            <a:r>
              <a:rPr sz="3800" b="1" spc="-20" dirty="0">
                <a:latin typeface="Arial"/>
                <a:cs typeface="Arial"/>
              </a:rPr>
              <a:t>B</a:t>
            </a:r>
            <a:r>
              <a:rPr sz="3800" b="1" spc="-15" dirty="0">
                <a:latin typeface="Arial"/>
                <a:cs typeface="Arial"/>
              </a:rPr>
              <a:t>o</a:t>
            </a:r>
            <a:r>
              <a:rPr sz="3800" b="1" spc="0" dirty="0">
                <a:latin typeface="Arial"/>
                <a:cs typeface="Arial"/>
              </a:rPr>
              <a:t>x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3495" y="2279350"/>
            <a:ext cx="4406829" cy="4073313"/>
          </a:xfrm>
          <a:custGeom>
            <a:avLst/>
            <a:gdLst/>
            <a:ahLst/>
            <a:cxnLst/>
            <a:rect l="l" t="t" r="r" b="b"/>
            <a:pathLst>
              <a:path w="4406829" h="4073313">
                <a:moveTo>
                  <a:pt x="0" y="0"/>
                </a:moveTo>
                <a:lnTo>
                  <a:pt x="4406829" y="0"/>
                </a:lnTo>
                <a:lnTo>
                  <a:pt x="4406829" y="4073313"/>
                </a:lnTo>
                <a:lnTo>
                  <a:pt x="0" y="4073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1245" y="2316988"/>
            <a:ext cx="3023870" cy="390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indent="-29654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8610" algn="l"/>
              </a:tabLst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vi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694" y="2761488"/>
            <a:ext cx="3336925" cy="619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25120" marR="12700" indent="-313055">
              <a:lnSpc>
                <a:spcPct val="100000"/>
              </a:lnSpc>
              <a:tabLst>
                <a:tab pos="32512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=v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eri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ion)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1245" y="3447796"/>
            <a:ext cx="3751579" cy="1201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indent="-29654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8610" algn="l"/>
              </a:tabLst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513715">
              <a:lnSpc>
                <a:spcPct val="100000"/>
              </a:lnSpc>
              <a:spcBef>
                <a:spcPts val="405"/>
              </a:spcBef>
              <a:tabLst>
                <a:tab pos="826769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	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ode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needed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308610" indent="-29654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308610" algn="l"/>
              </a:tabLst>
            </a:pP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up</a:t>
            </a:r>
            <a:r>
              <a:rPr sz="2500" spc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2694" y="4723384"/>
            <a:ext cx="3514090" cy="587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25120" marR="12700" indent="-313055">
              <a:lnSpc>
                <a:spcPts val="2300"/>
              </a:lnSpc>
              <a:tabLst>
                <a:tab pos="32512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erent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t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hniques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at di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erent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els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Arial"/>
                <a:cs typeface="Arial"/>
              </a:rPr>
              <a:t>granulari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56799" y="2279350"/>
            <a:ext cx="4922931" cy="4073313"/>
          </a:xfrm>
          <a:custGeom>
            <a:avLst/>
            <a:gdLst/>
            <a:ahLst/>
            <a:cxnLst/>
            <a:rect l="l" t="t" r="r" b="b"/>
            <a:pathLst>
              <a:path w="4922931" h="4073313">
                <a:moveTo>
                  <a:pt x="0" y="0"/>
                </a:moveTo>
                <a:lnTo>
                  <a:pt x="4922931" y="0"/>
                </a:lnTo>
                <a:lnTo>
                  <a:pt x="4922931" y="4073313"/>
                </a:lnTo>
                <a:lnTo>
                  <a:pt x="0" y="4073313"/>
                </a:lnTo>
                <a:lnTo>
                  <a:pt x="0" y="0"/>
                </a:lnTo>
                <a:close/>
              </a:path>
            </a:pathLst>
          </a:custGeom>
          <a:ln w="99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45864" y="5758180"/>
            <a:ext cx="2447925" cy="4813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210945" algn="l"/>
              </a:tabLst>
            </a:pPr>
            <a:r>
              <a:rPr sz="3100" spc="25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3100" spc="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100" spc="25" dirty="0">
                <a:latin typeface="Arial"/>
                <a:cs typeface="Arial"/>
              </a:rPr>
              <a:t>B</a:t>
            </a:r>
            <a:r>
              <a:rPr sz="3100" spc="35" dirty="0">
                <a:latin typeface="Arial"/>
                <a:cs typeface="Arial"/>
              </a:rPr>
              <a:t>O</a:t>
            </a:r>
            <a:r>
              <a:rPr sz="3100" spc="30" dirty="0">
                <a:latin typeface="Arial"/>
                <a:cs typeface="Arial"/>
              </a:rPr>
              <a:t>T</a:t>
            </a:r>
            <a:r>
              <a:rPr sz="3100" spc="25" dirty="0">
                <a:latin typeface="Arial"/>
                <a:cs typeface="Arial"/>
              </a:rPr>
              <a:t>H!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4548" y="2316988"/>
            <a:ext cx="3702050" cy="390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500" spc="-5" dirty="0">
                <a:latin typeface="Arial"/>
                <a:cs typeface="Arial"/>
              </a:rPr>
              <a:t>I</a:t>
            </a:r>
            <a:r>
              <a:rPr sz="2500" spc="10" dirty="0">
                <a:latin typeface="Arial"/>
                <a:cs typeface="Arial"/>
              </a:rPr>
              <a:t>n</a:t>
            </a:r>
            <a:r>
              <a:rPr sz="2500" spc="-5" dirty="0">
                <a:latin typeface="Arial"/>
                <a:cs typeface="Arial"/>
              </a:rPr>
              <a:t>t</a:t>
            </a:r>
            <a:r>
              <a:rPr sz="2500" spc="10" dirty="0">
                <a:latin typeface="Arial"/>
                <a:cs typeface="Arial"/>
              </a:rPr>
              <a:t>e</a:t>
            </a:r>
            <a:r>
              <a:rPr sz="2500" spc="5" dirty="0">
                <a:latin typeface="Arial"/>
                <a:cs typeface="Arial"/>
              </a:rPr>
              <a:t>r</a:t>
            </a:r>
            <a:r>
              <a:rPr sz="2500" spc="10" dirty="0">
                <a:latin typeface="Arial"/>
                <a:cs typeface="Arial"/>
              </a:rPr>
              <a:t>na</a:t>
            </a:r>
            <a:r>
              <a:rPr sz="2500" spc="5" dirty="0">
                <a:latin typeface="Arial"/>
                <a:cs typeface="Arial"/>
              </a:rPr>
              <a:t>l</a:t>
            </a:r>
            <a:r>
              <a:rPr sz="2500" spc="-5" dirty="0">
                <a:latin typeface="Arial"/>
                <a:cs typeface="Arial"/>
              </a:rPr>
              <a:t>/</a:t>
            </a:r>
            <a:r>
              <a:rPr sz="2500" spc="10" dirty="0">
                <a:latin typeface="Arial"/>
                <a:cs typeface="Arial"/>
              </a:rPr>
              <a:t>de</a:t>
            </a:r>
            <a:r>
              <a:rPr sz="2500" spc="5" dirty="0">
                <a:latin typeface="Arial"/>
                <a:cs typeface="Arial"/>
              </a:rPr>
              <a:t>v</a:t>
            </a:r>
            <a:r>
              <a:rPr sz="2500" spc="10" dirty="0">
                <a:latin typeface="Arial"/>
                <a:cs typeface="Arial"/>
              </a:rPr>
              <a:t>e</a:t>
            </a:r>
            <a:r>
              <a:rPr sz="2500" spc="5" dirty="0">
                <a:latin typeface="Arial"/>
                <a:cs typeface="Arial"/>
              </a:rPr>
              <a:t>l</a:t>
            </a:r>
            <a:r>
              <a:rPr sz="2500" spc="10" dirty="0">
                <a:latin typeface="Arial"/>
                <a:cs typeface="Arial"/>
              </a:rPr>
              <a:t>ope</a:t>
            </a:r>
            <a:r>
              <a:rPr sz="2500" spc="0" dirty="0">
                <a:latin typeface="Arial"/>
                <a:cs typeface="Arial"/>
              </a:rPr>
              <a:t>r</a:t>
            </a:r>
            <a:r>
              <a:rPr sz="2500" spc="5" dirty="0">
                <a:latin typeface="Arial"/>
                <a:cs typeface="Arial"/>
              </a:rPr>
              <a:t> vi</a:t>
            </a:r>
            <a:r>
              <a:rPr sz="2500" spc="10" dirty="0">
                <a:latin typeface="Arial"/>
                <a:cs typeface="Arial"/>
              </a:rPr>
              <a:t>e</a:t>
            </a:r>
            <a:r>
              <a:rPr sz="2500" spc="15" dirty="0">
                <a:latin typeface="Arial"/>
                <a:cs typeface="Arial"/>
              </a:rPr>
              <a:t>w</a:t>
            </a:r>
            <a:r>
              <a:rPr sz="2500" spc="0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5999" y="2761488"/>
            <a:ext cx="4215765" cy="619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25120" marR="12700" indent="-313055">
              <a:lnSpc>
                <a:spcPct val="100000"/>
              </a:lnSpc>
              <a:tabLst>
                <a:tab pos="325120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A</a:t>
            </a:r>
            <a:r>
              <a:rPr sz="2000" spc="0" dirty="0">
                <a:latin typeface="Arial"/>
                <a:cs typeface="Arial"/>
              </a:rPr>
              <a:t>llo</a:t>
            </a:r>
            <a:r>
              <a:rPr sz="2000" spc="-5" dirty="0">
                <a:latin typeface="Arial"/>
                <a:cs typeface="Arial"/>
              </a:rPr>
              <a:t>w</a:t>
            </a:r>
            <a:r>
              <a:rPr sz="2000" spc="0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 t</a:t>
            </a:r>
            <a:r>
              <a:rPr sz="2000" spc="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0" dirty="0">
                <a:latin typeface="Arial"/>
                <a:cs typeface="Arial"/>
              </a:rPr>
              <a:t>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be</a:t>
            </a:r>
            <a:r>
              <a:rPr sz="2000" spc="-5" dirty="0">
                <a:latin typeface="Arial"/>
                <a:cs typeface="Arial"/>
              </a:rPr>
              <a:t> c</a:t>
            </a:r>
            <a:r>
              <a:rPr sz="2000" spc="0" dirty="0">
                <a:latin typeface="Arial"/>
                <a:cs typeface="Arial"/>
              </a:rPr>
              <a:t>on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spc="0" dirty="0">
                <a:latin typeface="Arial"/>
                <a:cs typeface="Arial"/>
              </a:rPr>
              <a:t>ident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about 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</a:t>
            </a:r>
            <a:r>
              <a:rPr sz="2000" spc="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v</a:t>
            </a:r>
            <a:r>
              <a:rPr sz="2000" spc="0" dirty="0">
                <a:latin typeface="Arial"/>
                <a:cs typeface="Arial"/>
              </a:rPr>
              <a:t>erage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44548" y="3447796"/>
            <a:ext cx="4552950" cy="1201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500" spc="10" dirty="0">
                <a:latin typeface="Arial"/>
                <a:cs typeface="Arial"/>
              </a:rPr>
              <a:t>Ba</a:t>
            </a:r>
            <a:r>
              <a:rPr sz="2500" spc="-10" dirty="0">
                <a:latin typeface="Arial"/>
                <a:cs typeface="Arial"/>
              </a:rPr>
              <a:t>s</a:t>
            </a:r>
            <a:r>
              <a:rPr sz="2500" spc="10" dirty="0">
                <a:latin typeface="Arial"/>
                <a:cs typeface="Arial"/>
              </a:rPr>
              <a:t>e</a:t>
            </a:r>
            <a:r>
              <a:rPr sz="2500" spc="0" dirty="0">
                <a:latin typeface="Arial"/>
                <a:cs typeface="Arial"/>
              </a:rPr>
              <a:t>d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o</a:t>
            </a:r>
            <a:r>
              <a:rPr sz="2500" spc="0" dirty="0">
                <a:latin typeface="Arial"/>
                <a:cs typeface="Arial"/>
              </a:rPr>
              <a:t>n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c</a:t>
            </a:r>
            <a:r>
              <a:rPr sz="2500" spc="10" dirty="0">
                <a:latin typeface="Arial"/>
                <a:cs typeface="Arial"/>
              </a:rPr>
              <a:t>on</a:t>
            </a:r>
            <a:r>
              <a:rPr sz="2500" spc="0" dirty="0">
                <a:latin typeface="Arial"/>
                <a:cs typeface="Arial"/>
              </a:rPr>
              <a:t>t</a:t>
            </a:r>
            <a:r>
              <a:rPr sz="2500" spc="5" dirty="0">
                <a:latin typeface="Arial"/>
                <a:cs typeface="Arial"/>
              </a:rPr>
              <a:t>r</a:t>
            </a:r>
            <a:r>
              <a:rPr sz="2500" spc="10" dirty="0">
                <a:latin typeface="Arial"/>
                <a:cs typeface="Arial"/>
              </a:rPr>
              <a:t>o</a:t>
            </a:r>
            <a:r>
              <a:rPr sz="2500" spc="0" dirty="0">
                <a:latin typeface="Arial"/>
                <a:cs typeface="Arial"/>
              </a:rPr>
              <a:t>l</a:t>
            </a:r>
            <a:r>
              <a:rPr sz="2500" spc="10" dirty="0">
                <a:latin typeface="Arial"/>
                <a:cs typeface="Arial"/>
              </a:rPr>
              <a:t> o</a:t>
            </a:r>
            <a:r>
              <a:rPr sz="2500" spc="0" dirty="0">
                <a:latin typeface="Arial"/>
                <a:cs typeface="Arial"/>
              </a:rPr>
              <a:t>r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da</a:t>
            </a:r>
            <a:r>
              <a:rPr sz="2500" spc="0" dirty="0">
                <a:latin typeface="Arial"/>
                <a:cs typeface="Arial"/>
              </a:rPr>
              <a:t>ta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0" dirty="0">
                <a:latin typeface="Arial"/>
                <a:cs typeface="Arial"/>
              </a:rPr>
              <a:t>f</a:t>
            </a:r>
            <a:r>
              <a:rPr sz="2500" spc="5" dirty="0">
                <a:latin typeface="Arial"/>
                <a:cs typeface="Arial"/>
              </a:rPr>
              <a:t>l</a:t>
            </a:r>
            <a:r>
              <a:rPr sz="2500" spc="10" dirty="0">
                <a:latin typeface="Arial"/>
                <a:cs typeface="Arial"/>
              </a:rPr>
              <a:t>o</a:t>
            </a:r>
            <a:r>
              <a:rPr sz="2500" spc="15" dirty="0">
                <a:latin typeface="Arial"/>
                <a:cs typeface="Arial"/>
              </a:rPr>
              <a:t>w</a:t>
            </a:r>
            <a:r>
              <a:rPr sz="2500" spc="0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513715">
              <a:lnSpc>
                <a:spcPct val="100000"/>
              </a:lnSpc>
              <a:spcBef>
                <a:spcPts val="405"/>
              </a:spcBef>
              <a:tabLst>
                <a:tab pos="826769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10" dirty="0">
                <a:latin typeface="Arial"/>
                <a:cs typeface="Arial"/>
              </a:rPr>
              <a:t>E</a:t>
            </a:r>
            <a:r>
              <a:rPr sz="2000" spc="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s</a:t>
            </a:r>
            <a:r>
              <a:rPr sz="2000" spc="0" dirty="0">
                <a:latin typeface="Arial"/>
                <a:cs typeface="Arial"/>
              </a:rPr>
              <a:t>ier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debugging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500" spc="15" dirty="0">
                <a:latin typeface="Arial"/>
                <a:cs typeface="Arial"/>
              </a:rPr>
              <a:t>D</a:t>
            </a:r>
            <a:r>
              <a:rPr sz="2500" spc="10" dirty="0">
                <a:latin typeface="Arial"/>
                <a:cs typeface="Arial"/>
              </a:rPr>
              <a:t>oe</a:t>
            </a:r>
            <a:r>
              <a:rPr sz="2500" spc="0" dirty="0">
                <a:latin typeface="Arial"/>
                <a:cs typeface="Arial"/>
              </a:rPr>
              <a:t>s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no</a:t>
            </a:r>
            <a:r>
              <a:rPr sz="2500" spc="0" dirty="0">
                <a:latin typeface="Arial"/>
                <a:cs typeface="Arial"/>
              </a:rPr>
              <a:t>t </a:t>
            </a:r>
            <a:r>
              <a:rPr sz="2500" spc="5" dirty="0">
                <a:latin typeface="Arial"/>
                <a:cs typeface="Arial"/>
              </a:rPr>
              <a:t>sc</a:t>
            </a:r>
            <a:r>
              <a:rPr sz="2500" spc="10" dirty="0">
                <a:latin typeface="Arial"/>
                <a:cs typeface="Arial"/>
              </a:rPr>
              <a:t>a</a:t>
            </a:r>
            <a:r>
              <a:rPr sz="2500" spc="5" dirty="0">
                <a:latin typeface="Arial"/>
                <a:cs typeface="Arial"/>
              </a:rPr>
              <a:t>l</a:t>
            </a:r>
            <a:r>
              <a:rPr sz="2500" spc="0" dirty="0">
                <a:latin typeface="Arial"/>
                <a:cs typeface="Arial"/>
              </a:rPr>
              <a:t>e</a:t>
            </a:r>
            <a:r>
              <a:rPr sz="2500" spc="10" dirty="0">
                <a:latin typeface="Arial"/>
                <a:cs typeface="Arial"/>
              </a:rPr>
              <a:t> up</a:t>
            </a:r>
            <a:r>
              <a:rPr sz="2500" spc="0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45999" y="4723384"/>
            <a:ext cx="3543300" cy="587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25120" marR="12700" indent="-313055">
              <a:lnSpc>
                <a:spcPts val="2300"/>
              </a:lnSpc>
              <a:tabLst>
                <a:tab pos="325120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5" dirty="0">
                <a:latin typeface="Arial"/>
                <a:cs typeface="Arial"/>
              </a:rPr>
              <a:t>M</a:t>
            </a:r>
            <a:r>
              <a:rPr sz="2000" spc="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st</a:t>
            </a:r>
            <a:r>
              <a:rPr sz="2000" spc="0" dirty="0">
                <a:latin typeface="Arial"/>
                <a:cs typeface="Arial"/>
              </a:rPr>
              <a:t>ly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appli</a:t>
            </a:r>
            <a:r>
              <a:rPr sz="2000" spc="-5" dirty="0">
                <a:latin typeface="Arial"/>
                <a:cs typeface="Arial"/>
              </a:rPr>
              <a:t>c</a:t>
            </a:r>
            <a:r>
              <a:rPr sz="2000" spc="0" dirty="0">
                <a:latin typeface="Arial"/>
                <a:cs typeface="Arial"/>
              </a:rPr>
              <a:t>able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at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unit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and in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0" dirty="0">
                <a:latin typeface="Arial"/>
                <a:cs typeface="Arial"/>
              </a:rPr>
              <a:t>egra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0" dirty="0">
                <a:latin typeface="Arial"/>
                <a:cs typeface="Arial"/>
              </a:rPr>
              <a:t>ion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0" dirty="0">
                <a:latin typeface="Arial"/>
                <a:cs typeface="Arial"/>
              </a:rPr>
              <a:t>e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0" dirty="0">
                <a:latin typeface="Arial"/>
                <a:cs typeface="Arial"/>
              </a:rPr>
              <a:t>ing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0" dirty="0">
                <a:latin typeface="Arial"/>
                <a:cs typeface="Arial"/>
              </a:rPr>
              <a:t>le</a:t>
            </a:r>
            <a:r>
              <a:rPr sz="2000" spc="-5" dirty="0">
                <a:latin typeface="Arial"/>
                <a:cs typeface="Arial"/>
              </a:rPr>
              <a:t>v</a:t>
            </a:r>
            <a:r>
              <a:rPr sz="2000" spc="0" dirty="0">
                <a:latin typeface="Arial"/>
                <a:cs typeface="Arial"/>
              </a:rPr>
              <a:t>els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ADB7F-074C-104D-840C-A5B86B428D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6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1055" rIns="0" bIns="0" rtlCol="0">
            <a:noAutofit/>
          </a:bodyPr>
          <a:lstStyle/>
          <a:p>
            <a:pPr marL="55880">
              <a:lnSpc>
                <a:spcPct val="100000"/>
              </a:lnSpc>
            </a:pPr>
            <a:r>
              <a:rPr sz="3800" b="1" spc="-20" dirty="0">
                <a:latin typeface="Arial"/>
                <a:cs typeface="Arial"/>
              </a:rPr>
              <a:t>B</a:t>
            </a:r>
            <a:r>
              <a:rPr sz="3800" b="1" spc="-10" dirty="0">
                <a:latin typeface="Arial"/>
                <a:cs typeface="Arial"/>
              </a:rPr>
              <a:t>l</a:t>
            </a:r>
            <a:r>
              <a:rPr sz="3800" b="1" spc="-15" dirty="0">
                <a:latin typeface="Arial"/>
                <a:cs typeface="Arial"/>
              </a:rPr>
              <a:t>ac</a:t>
            </a:r>
            <a:r>
              <a:rPr sz="3800" b="1" spc="-25" dirty="0">
                <a:latin typeface="Arial"/>
                <a:cs typeface="Arial"/>
              </a:rPr>
              <a:t>k</a:t>
            </a:r>
            <a:r>
              <a:rPr sz="3800" b="1" spc="-10" dirty="0">
                <a:latin typeface="Arial"/>
                <a:cs typeface="Arial"/>
              </a:rPr>
              <a:t>-</a:t>
            </a:r>
            <a:r>
              <a:rPr sz="3800" b="1" spc="-20" dirty="0">
                <a:latin typeface="Arial"/>
                <a:cs typeface="Arial"/>
              </a:rPr>
              <a:t>B</a:t>
            </a:r>
            <a:r>
              <a:rPr sz="3800" b="1" spc="-15" dirty="0">
                <a:latin typeface="Arial"/>
                <a:cs typeface="Arial"/>
              </a:rPr>
              <a:t>o</a:t>
            </a:r>
            <a:r>
              <a:rPr sz="3800" b="1" spc="0" dirty="0">
                <a:latin typeface="Arial"/>
                <a:cs typeface="Arial"/>
              </a:rPr>
              <a:t>x</a:t>
            </a:r>
            <a:r>
              <a:rPr sz="3800" b="1" spc="-20" dirty="0">
                <a:latin typeface="Arial"/>
                <a:cs typeface="Arial"/>
              </a:rPr>
              <a:t> </a:t>
            </a:r>
            <a:r>
              <a:rPr sz="3800" b="1" spc="-15" dirty="0">
                <a:latin typeface="Arial"/>
                <a:cs typeface="Arial"/>
              </a:rPr>
              <a:t>vs</a:t>
            </a:r>
            <a:r>
              <a:rPr sz="3800" b="1" spc="0" dirty="0">
                <a:latin typeface="Arial"/>
                <a:cs typeface="Arial"/>
              </a:rPr>
              <a:t>.</a:t>
            </a:r>
            <a:r>
              <a:rPr sz="3800" b="1" spc="-10" dirty="0">
                <a:latin typeface="Arial"/>
                <a:cs typeface="Arial"/>
              </a:rPr>
              <a:t> </a:t>
            </a:r>
            <a:r>
              <a:rPr sz="3800" b="1" spc="-25" dirty="0">
                <a:latin typeface="Arial"/>
                <a:cs typeface="Arial"/>
              </a:rPr>
              <a:t>W</a:t>
            </a:r>
            <a:r>
              <a:rPr sz="3800" b="1" spc="-15" dirty="0">
                <a:latin typeface="Arial"/>
                <a:cs typeface="Arial"/>
              </a:rPr>
              <a:t>h</a:t>
            </a:r>
            <a:r>
              <a:rPr sz="3800" b="1" spc="-5" dirty="0">
                <a:latin typeface="Arial"/>
                <a:cs typeface="Arial"/>
              </a:rPr>
              <a:t>i</a:t>
            </a:r>
            <a:r>
              <a:rPr sz="3800" b="1" spc="-10" dirty="0">
                <a:latin typeface="Arial"/>
                <a:cs typeface="Arial"/>
              </a:rPr>
              <a:t>t</a:t>
            </a:r>
            <a:r>
              <a:rPr sz="3800" b="1" spc="-35" dirty="0">
                <a:latin typeface="Arial"/>
                <a:cs typeface="Arial"/>
              </a:rPr>
              <a:t>e</a:t>
            </a:r>
            <a:r>
              <a:rPr sz="3800" b="1" spc="-10" dirty="0">
                <a:latin typeface="Arial"/>
                <a:cs typeface="Arial"/>
              </a:rPr>
              <a:t>-</a:t>
            </a:r>
            <a:r>
              <a:rPr sz="3800" b="1" spc="-20" dirty="0">
                <a:latin typeface="Arial"/>
                <a:cs typeface="Arial"/>
              </a:rPr>
              <a:t>B</a:t>
            </a:r>
            <a:r>
              <a:rPr sz="3800" b="1" spc="-15" dirty="0">
                <a:latin typeface="Arial"/>
                <a:cs typeface="Arial"/>
              </a:rPr>
              <a:t>o</a:t>
            </a:r>
            <a:r>
              <a:rPr sz="3800" b="1" spc="0" dirty="0">
                <a:latin typeface="Arial"/>
                <a:cs typeface="Arial"/>
              </a:rPr>
              <a:t>x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04331" y="177800"/>
            <a:ext cx="3036667" cy="2020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8979" y="3292687"/>
            <a:ext cx="2317456" cy="1836983"/>
          </a:xfrm>
          <a:custGeom>
            <a:avLst/>
            <a:gdLst/>
            <a:ahLst/>
            <a:cxnLst/>
            <a:rect l="l" t="t" r="r" b="b"/>
            <a:pathLst>
              <a:path w="2317456" h="1836983">
                <a:moveTo>
                  <a:pt x="0" y="0"/>
                </a:moveTo>
                <a:lnTo>
                  <a:pt x="2317456" y="0"/>
                </a:lnTo>
                <a:lnTo>
                  <a:pt x="2317456" y="1836983"/>
                </a:lnTo>
                <a:lnTo>
                  <a:pt x="0" y="1836983"/>
                </a:lnTo>
                <a:lnTo>
                  <a:pt x="0" y="0"/>
                </a:lnTo>
                <a:close/>
              </a:path>
            </a:pathLst>
          </a:custGeom>
          <a:solidFill>
            <a:srgbClr val="FDF2B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8979" y="3292687"/>
            <a:ext cx="2317456" cy="1836984"/>
          </a:xfrm>
          <a:custGeom>
            <a:avLst/>
            <a:gdLst/>
            <a:ahLst/>
            <a:cxnLst/>
            <a:rect l="l" t="t" r="r" b="b"/>
            <a:pathLst>
              <a:path w="2317456" h="1836984">
                <a:moveTo>
                  <a:pt x="0" y="0"/>
                </a:moveTo>
                <a:lnTo>
                  <a:pt x="2317456" y="0"/>
                </a:lnTo>
                <a:lnTo>
                  <a:pt x="2317456" y="1836984"/>
                </a:lnTo>
                <a:lnTo>
                  <a:pt x="0" y="1836984"/>
                </a:lnTo>
                <a:lnTo>
                  <a:pt x="0" y="0"/>
                </a:lnTo>
                <a:close/>
              </a:path>
            </a:pathLst>
          </a:custGeom>
          <a:ln w="99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9623" y="3765296"/>
            <a:ext cx="2435352" cy="1956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8277" y="3771900"/>
            <a:ext cx="2317457" cy="1836983"/>
          </a:xfrm>
          <a:custGeom>
            <a:avLst/>
            <a:gdLst/>
            <a:ahLst/>
            <a:cxnLst/>
            <a:rect l="l" t="t" r="r" b="b"/>
            <a:pathLst>
              <a:path w="2317457" h="1836983">
                <a:moveTo>
                  <a:pt x="0" y="0"/>
                </a:moveTo>
                <a:lnTo>
                  <a:pt x="2317457" y="0"/>
                </a:lnTo>
                <a:lnTo>
                  <a:pt x="2317457" y="1836983"/>
                </a:lnTo>
                <a:lnTo>
                  <a:pt x="0" y="1836983"/>
                </a:lnTo>
                <a:lnTo>
                  <a:pt x="0" y="0"/>
                </a:lnTo>
                <a:close/>
              </a:path>
            </a:pathLst>
          </a:custGeom>
          <a:solidFill>
            <a:srgbClr val="E78A5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08277" y="3771900"/>
            <a:ext cx="2317456" cy="1836984"/>
          </a:xfrm>
          <a:custGeom>
            <a:avLst/>
            <a:gdLst/>
            <a:ahLst/>
            <a:cxnLst/>
            <a:rect l="l" t="t" r="r" b="b"/>
            <a:pathLst>
              <a:path w="2317456" h="1836984">
                <a:moveTo>
                  <a:pt x="0" y="0"/>
                </a:moveTo>
                <a:lnTo>
                  <a:pt x="2317456" y="0"/>
                </a:lnTo>
                <a:lnTo>
                  <a:pt x="2317456" y="1836984"/>
                </a:lnTo>
                <a:lnTo>
                  <a:pt x="0" y="1836984"/>
                </a:lnTo>
                <a:lnTo>
                  <a:pt x="0" y="0"/>
                </a:lnTo>
                <a:close/>
              </a:path>
            </a:pathLst>
          </a:custGeom>
          <a:ln w="99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08277" y="3771900"/>
            <a:ext cx="1678158" cy="1357770"/>
          </a:xfrm>
          <a:custGeom>
            <a:avLst/>
            <a:gdLst/>
            <a:ahLst/>
            <a:cxnLst/>
            <a:rect l="l" t="t" r="r" b="b"/>
            <a:pathLst>
              <a:path w="1678158" h="1357770">
                <a:moveTo>
                  <a:pt x="0" y="0"/>
                </a:moveTo>
                <a:lnTo>
                  <a:pt x="1678158" y="0"/>
                </a:lnTo>
                <a:lnTo>
                  <a:pt x="1678158" y="1357770"/>
                </a:lnTo>
                <a:lnTo>
                  <a:pt x="0" y="13577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08277" y="3771900"/>
            <a:ext cx="1678158" cy="1357771"/>
          </a:xfrm>
          <a:custGeom>
            <a:avLst/>
            <a:gdLst/>
            <a:ahLst/>
            <a:cxnLst/>
            <a:rect l="l" t="t" r="r" b="b"/>
            <a:pathLst>
              <a:path w="1678158" h="1357771">
                <a:moveTo>
                  <a:pt x="0" y="0"/>
                </a:moveTo>
                <a:lnTo>
                  <a:pt x="1678158" y="0"/>
                </a:lnTo>
                <a:lnTo>
                  <a:pt x="1678158" y="1357771"/>
                </a:lnTo>
                <a:lnTo>
                  <a:pt x="0" y="1357771"/>
                </a:lnTo>
                <a:lnTo>
                  <a:pt x="0" y="0"/>
                </a:lnTo>
                <a:close/>
              </a:path>
            </a:pathLst>
          </a:custGeom>
          <a:ln w="99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91473" y="2184400"/>
            <a:ext cx="1263015" cy="5397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-55" dirty="0">
                <a:latin typeface="Calibri"/>
                <a:cs typeface="Calibri"/>
              </a:rPr>
              <a:t>Sys</a:t>
            </a:r>
            <a:r>
              <a:rPr sz="3400" spc="-50" dirty="0">
                <a:latin typeface="Calibri"/>
                <a:cs typeface="Calibri"/>
              </a:rPr>
              <a:t>t</a:t>
            </a:r>
            <a:r>
              <a:rPr sz="3400" spc="-30" dirty="0">
                <a:latin typeface="Calibri"/>
                <a:cs typeface="Calibri"/>
              </a:rPr>
              <a:t>e</a:t>
            </a:r>
            <a:r>
              <a:rPr sz="3400" spc="0" dirty="0">
                <a:latin typeface="Calibri"/>
                <a:cs typeface="Calibri"/>
              </a:rPr>
              <a:t>m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32432" y="2149855"/>
            <a:ext cx="15239" cy="2767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68980" y="2825032"/>
            <a:ext cx="2956663" cy="228046"/>
          </a:xfrm>
          <a:custGeom>
            <a:avLst/>
            <a:gdLst/>
            <a:ahLst/>
            <a:cxnLst/>
            <a:rect l="l" t="t" r="r" b="b"/>
            <a:pathLst>
              <a:path w="2956663" h="228046">
                <a:moveTo>
                  <a:pt x="0" y="228046"/>
                </a:moveTo>
                <a:lnTo>
                  <a:pt x="1111" y="188555"/>
                </a:lnTo>
                <a:lnTo>
                  <a:pt x="6356" y="140417"/>
                </a:lnTo>
                <a:lnTo>
                  <a:pt x="1458394" y="108243"/>
                </a:lnTo>
                <a:lnTo>
                  <a:pt x="1461780" y="106530"/>
                </a:lnTo>
                <a:lnTo>
                  <a:pt x="1475005" y="55059"/>
                </a:lnTo>
                <a:lnTo>
                  <a:pt x="1478285" y="0"/>
                </a:lnTo>
                <a:lnTo>
                  <a:pt x="1478660" y="18778"/>
                </a:lnTo>
                <a:lnTo>
                  <a:pt x="1483404" y="69798"/>
                </a:lnTo>
                <a:lnTo>
                  <a:pt x="1495848" y="107310"/>
                </a:lnTo>
                <a:lnTo>
                  <a:pt x="2936772" y="108243"/>
                </a:lnTo>
                <a:lnTo>
                  <a:pt x="2940157" y="109955"/>
                </a:lnTo>
                <a:lnTo>
                  <a:pt x="2953383" y="161427"/>
                </a:lnTo>
                <a:lnTo>
                  <a:pt x="2956067" y="196776"/>
                </a:lnTo>
                <a:lnTo>
                  <a:pt x="2956663" y="216486"/>
                </a:lnTo>
              </a:path>
            </a:pathLst>
          </a:custGeom>
          <a:ln w="399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05626" y="3847180"/>
            <a:ext cx="1120761" cy="496562"/>
          </a:xfrm>
          <a:custGeom>
            <a:avLst/>
            <a:gdLst/>
            <a:ahLst/>
            <a:cxnLst/>
            <a:rect l="l" t="t" r="r" b="b"/>
            <a:pathLst>
              <a:path w="1120761" h="496562">
                <a:moveTo>
                  <a:pt x="64956" y="399971"/>
                </a:moveTo>
                <a:lnTo>
                  <a:pt x="61828" y="400436"/>
                </a:lnTo>
                <a:lnTo>
                  <a:pt x="0" y="483810"/>
                </a:lnTo>
                <a:lnTo>
                  <a:pt x="103047" y="496562"/>
                </a:lnTo>
                <a:lnTo>
                  <a:pt x="105542" y="494618"/>
                </a:lnTo>
                <a:lnTo>
                  <a:pt x="106220" y="489146"/>
                </a:lnTo>
                <a:lnTo>
                  <a:pt x="104275" y="486653"/>
                </a:lnTo>
                <a:lnTo>
                  <a:pt x="86827" y="484494"/>
                </a:lnTo>
                <a:lnTo>
                  <a:pt x="11082" y="484494"/>
                </a:lnTo>
                <a:lnTo>
                  <a:pt x="7147" y="475317"/>
                </a:lnTo>
                <a:lnTo>
                  <a:pt x="24123" y="468046"/>
                </a:lnTo>
                <a:lnTo>
                  <a:pt x="69853" y="406380"/>
                </a:lnTo>
                <a:lnTo>
                  <a:pt x="69388" y="403254"/>
                </a:lnTo>
                <a:lnTo>
                  <a:pt x="64956" y="399971"/>
                </a:lnTo>
                <a:close/>
              </a:path>
              <a:path w="1120761" h="496562">
                <a:moveTo>
                  <a:pt x="24123" y="468046"/>
                </a:moveTo>
                <a:lnTo>
                  <a:pt x="7147" y="475317"/>
                </a:lnTo>
                <a:lnTo>
                  <a:pt x="11082" y="484494"/>
                </a:lnTo>
                <a:lnTo>
                  <a:pt x="14850" y="482880"/>
                </a:lnTo>
                <a:lnTo>
                  <a:pt x="13122" y="482880"/>
                </a:lnTo>
                <a:lnTo>
                  <a:pt x="9724" y="474954"/>
                </a:lnTo>
                <a:lnTo>
                  <a:pt x="19000" y="474954"/>
                </a:lnTo>
                <a:lnTo>
                  <a:pt x="24123" y="468046"/>
                </a:lnTo>
                <a:close/>
              </a:path>
              <a:path w="1120761" h="496562">
                <a:moveTo>
                  <a:pt x="28058" y="477223"/>
                </a:moveTo>
                <a:lnTo>
                  <a:pt x="11082" y="484494"/>
                </a:lnTo>
                <a:lnTo>
                  <a:pt x="86827" y="484494"/>
                </a:lnTo>
                <a:lnTo>
                  <a:pt x="28058" y="477223"/>
                </a:lnTo>
                <a:close/>
              </a:path>
              <a:path w="1120761" h="496562">
                <a:moveTo>
                  <a:pt x="9724" y="474954"/>
                </a:moveTo>
                <a:lnTo>
                  <a:pt x="13122" y="482880"/>
                </a:lnTo>
                <a:lnTo>
                  <a:pt x="18221" y="476005"/>
                </a:lnTo>
                <a:lnTo>
                  <a:pt x="9724" y="474954"/>
                </a:lnTo>
                <a:close/>
              </a:path>
              <a:path w="1120761" h="496562">
                <a:moveTo>
                  <a:pt x="18221" y="476005"/>
                </a:moveTo>
                <a:lnTo>
                  <a:pt x="13122" y="482880"/>
                </a:lnTo>
                <a:lnTo>
                  <a:pt x="14850" y="482880"/>
                </a:lnTo>
                <a:lnTo>
                  <a:pt x="28058" y="477223"/>
                </a:lnTo>
                <a:lnTo>
                  <a:pt x="18221" y="476005"/>
                </a:lnTo>
                <a:close/>
              </a:path>
              <a:path w="1120761" h="496562">
                <a:moveTo>
                  <a:pt x="1116826" y="0"/>
                </a:moveTo>
                <a:lnTo>
                  <a:pt x="24123" y="468046"/>
                </a:lnTo>
                <a:lnTo>
                  <a:pt x="18221" y="476005"/>
                </a:lnTo>
                <a:lnTo>
                  <a:pt x="28058" y="477223"/>
                </a:lnTo>
                <a:lnTo>
                  <a:pt x="1120761" y="9177"/>
                </a:lnTo>
                <a:lnTo>
                  <a:pt x="1116826" y="0"/>
                </a:lnTo>
                <a:close/>
              </a:path>
              <a:path w="1120761" h="496562">
                <a:moveTo>
                  <a:pt x="19000" y="474954"/>
                </a:moveTo>
                <a:lnTo>
                  <a:pt x="9724" y="474954"/>
                </a:lnTo>
                <a:lnTo>
                  <a:pt x="18221" y="476005"/>
                </a:lnTo>
                <a:lnTo>
                  <a:pt x="19000" y="474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07615" y="3554476"/>
            <a:ext cx="2108835" cy="4000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latin typeface="Calibri"/>
                <a:cs typeface="Calibri"/>
              </a:rPr>
              <a:t>I</a:t>
            </a:r>
            <a:r>
              <a:rPr sz="2500" spc="5" dirty="0">
                <a:latin typeface="Calibri"/>
                <a:cs typeface="Calibri"/>
              </a:rPr>
              <a:t>m</a:t>
            </a:r>
            <a:r>
              <a:rPr sz="2500" spc="10" dirty="0">
                <a:latin typeface="Calibri"/>
                <a:cs typeface="Calibri"/>
              </a:rPr>
              <a:t>p</a:t>
            </a:r>
            <a:r>
              <a:rPr sz="2500" spc="0" dirty="0">
                <a:latin typeface="Calibri"/>
                <a:cs typeface="Calibri"/>
              </a:rPr>
              <a:t>l</a:t>
            </a:r>
            <a:r>
              <a:rPr sz="2500" spc="15" dirty="0">
                <a:latin typeface="Calibri"/>
                <a:cs typeface="Calibri"/>
              </a:rPr>
              <a:t>e</a:t>
            </a:r>
            <a:r>
              <a:rPr sz="2500" spc="5" dirty="0">
                <a:latin typeface="Calibri"/>
                <a:cs typeface="Calibri"/>
              </a:rPr>
              <a:t>m</a:t>
            </a:r>
            <a:r>
              <a:rPr sz="2500" spc="15" dirty="0">
                <a:latin typeface="Calibri"/>
                <a:cs typeface="Calibri"/>
              </a:rPr>
              <a:t>e</a:t>
            </a:r>
            <a:r>
              <a:rPr sz="2500" spc="-15" dirty="0">
                <a:latin typeface="Calibri"/>
                <a:cs typeface="Calibri"/>
              </a:rPr>
              <a:t>n</a:t>
            </a:r>
            <a:r>
              <a:rPr sz="2500" spc="-35" dirty="0">
                <a:latin typeface="Calibri"/>
                <a:cs typeface="Calibri"/>
              </a:rPr>
              <a:t>t</a:t>
            </a:r>
            <a:r>
              <a:rPr sz="2500" spc="-20" dirty="0">
                <a:latin typeface="Calibri"/>
                <a:cs typeface="Calibri"/>
              </a:rPr>
              <a:t>a</a:t>
            </a:r>
            <a:r>
              <a:rPr sz="2500" spc="0" dirty="0">
                <a:latin typeface="Calibri"/>
                <a:cs typeface="Calibri"/>
              </a:rPr>
              <a:t>ti</a:t>
            </a:r>
            <a:r>
              <a:rPr sz="2500" spc="5" dirty="0">
                <a:latin typeface="Calibri"/>
                <a:cs typeface="Calibri"/>
              </a:rPr>
              <a:t>o</a:t>
            </a:r>
            <a:r>
              <a:rPr sz="2500" spc="0" dirty="0">
                <a:latin typeface="Calibri"/>
                <a:cs typeface="Calibri"/>
              </a:rPr>
              <a:t>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431" y="3395980"/>
            <a:ext cx="1677035" cy="4000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500" spc="5" dirty="0">
                <a:latin typeface="Calibri"/>
                <a:cs typeface="Calibri"/>
              </a:rPr>
              <a:t>Sp</a:t>
            </a:r>
            <a:r>
              <a:rPr sz="2500" spc="10" dirty="0">
                <a:latin typeface="Calibri"/>
                <a:cs typeface="Calibri"/>
              </a:rPr>
              <a:t>e</a:t>
            </a:r>
            <a:r>
              <a:rPr sz="2500" spc="0" dirty="0">
                <a:latin typeface="Calibri"/>
                <a:cs typeface="Calibri"/>
              </a:rPr>
              <a:t>ci</a:t>
            </a:r>
            <a:r>
              <a:rPr sz="2500" spc="10" dirty="0">
                <a:latin typeface="Calibri"/>
                <a:cs typeface="Calibri"/>
              </a:rPr>
              <a:t>f</a:t>
            </a:r>
            <a:r>
              <a:rPr sz="2500" spc="0" dirty="0">
                <a:latin typeface="Calibri"/>
                <a:cs typeface="Calibri"/>
              </a:rPr>
              <a:t>i</a:t>
            </a:r>
            <a:r>
              <a:rPr sz="2500" spc="-20" dirty="0">
                <a:latin typeface="Calibri"/>
                <a:cs typeface="Calibri"/>
              </a:rPr>
              <a:t>c</a:t>
            </a:r>
            <a:r>
              <a:rPr sz="2500" spc="-15" dirty="0">
                <a:latin typeface="Calibri"/>
                <a:cs typeface="Calibri"/>
              </a:rPr>
              <a:t>a</a:t>
            </a:r>
            <a:r>
              <a:rPr sz="2500" spc="0" dirty="0">
                <a:latin typeface="Calibri"/>
                <a:cs typeface="Calibri"/>
              </a:rPr>
              <a:t>ti</a:t>
            </a:r>
            <a:r>
              <a:rPr sz="2500" spc="5" dirty="0">
                <a:latin typeface="Calibri"/>
                <a:cs typeface="Calibri"/>
              </a:rPr>
              <a:t>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74597" y="3689042"/>
            <a:ext cx="614492" cy="258875"/>
          </a:xfrm>
          <a:custGeom>
            <a:avLst/>
            <a:gdLst/>
            <a:ahLst/>
            <a:cxnLst/>
            <a:rect l="l" t="t" r="r" b="b"/>
            <a:pathLst>
              <a:path w="614492" h="258875">
                <a:moveTo>
                  <a:pt x="586224" y="236980"/>
                </a:moveTo>
                <a:lnTo>
                  <a:pt x="510374" y="249015"/>
                </a:lnTo>
                <a:lnTo>
                  <a:pt x="508516" y="251573"/>
                </a:lnTo>
                <a:lnTo>
                  <a:pt x="509381" y="257018"/>
                </a:lnTo>
                <a:lnTo>
                  <a:pt x="511940" y="258875"/>
                </a:lnTo>
                <a:lnTo>
                  <a:pt x="607784" y="243667"/>
                </a:lnTo>
                <a:lnTo>
                  <a:pt x="603443" y="243667"/>
                </a:lnTo>
                <a:lnTo>
                  <a:pt x="586224" y="236980"/>
                </a:lnTo>
                <a:close/>
              </a:path>
              <a:path w="614492" h="258875">
                <a:moveTo>
                  <a:pt x="596012" y="235426"/>
                </a:moveTo>
                <a:lnTo>
                  <a:pt x="586224" y="236980"/>
                </a:lnTo>
                <a:lnTo>
                  <a:pt x="603443" y="243667"/>
                </a:lnTo>
                <a:lnTo>
                  <a:pt x="604043" y="242122"/>
                </a:lnTo>
                <a:lnTo>
                  <a:pt x="601343" y="242122"/>
                </a:lnTo>
                <a:lnTo>
                  <a:pt x="596012" y="235426"/>
                </a:lnTo>
                <a:close/>
              </a:path>
              <a:path w="614492" h="258875">
                <a:moveTo>
                  <a:pt x="546699" y="161037"/>
                </a:moveTo>
                <a:lnTo>
                  <a:pt x="542382" y="164470"/>
                </a:lnTo>
                <a:lnTo>
                  <a:pt x="542024" y="167610"/>
                </a:lnTo>
                <a:lnTo>
                  <a:pt x="589840" y="227674"/>
                </a:lnTo>
                <a:lnTo>
                  <a:pt x="607061" y="234361"/>
                </a:lnTo>
                <a:lnTo>
                  <a:pt x="603443" y="243667"/>
                </a:lnTo>
                <a:lnTo>
                  <a:pt x="607784" y="243667"/>
                </a:lnTo>
                <a:lnTo>
                  <a:pt x="614492" y="242603"/>
                </a:lnTo>
                <a:lnTo>
                  <a:pt x="549841" y="161394"/>
                </a:lnTo>
                <a:lnTo>
                  <a:pt x="546699" y="161037"/>
                </a:lnTo>
                <a:close/>
              </a:path>
              <a:path w="614492" h="258875">
                <a:moveTo>
                  <a:pt x="604469" y="234085"/>
                </a:moveTo>
                <a:lnTo>
                  <a:pt x="596012" y="235426"/>
                </a:lnTo>
                <a:lnTo>
                  <a:pt x="601343" y="242122"/>
                </a:lnTo>
                <a:lnTo>
                  <a:pt x="604469" y="234085"/>
                </a:lnTo>
                <a:close/>
              </a:path>
              <a:path w="614492" h="258875">
                <a:moveTo>
                  <a:pt x="606348" y="234085"/>
                </a:moveTo>
                <a:lnTo>
                  <a:pt x="604469" y="234085"/>
                </a:lnTo>
                <a:lnTo>
                  <a:pt x="601343" y="242122"/>
                </a:lnTo>
                <a:lnTo>
                  <a:pt x="604043" y="242122"/>
                </a:lnTo>
                <a:lnTo>
                  <a:pt x="607061" y="234361"/>
                </a:lnTo>
                <a:lnTo>
                  <a:pt x="606348" y="234085"/>
                </a:lnTo>
                <a:close/>
              </a:path>
              <a:path w="614492" h="258875">
                <a:moveTo>
                  <a:pt x="3618" y="0"/>
                </a:moveTo>
                <a:lnTo>
                  <a:pt x="0" y="9305"/>
                </a:lnTo>
                <a:lnTo>
                  <a:pt x="586224" y="236980"/>
                </a:lnTo>
                <a:lnTo>
                  <a:pt x="596012" y="235426"/>
                </a:lnTo>
                <a:lnTo>
                  <a:pt x="589840" y="227674"/>
                </a:lnTo>
                <a:lnTo>
                  <a:pt x="3618" y="0"/>
                </a:lnTo>
                <a:close/>
              </a:path>
              <a:path w="614492" h="258875">
                <a:moveTo>
                  <a:pt x="589840" y="227674"/>
                </a:moveTo>
                <a:lnTo>
                  <a:pt x="596012" y="235426"/>
                </a:lnTo>
                <a:lnTo>
                  <a:pt x="604469" y="234085"/>
                </a:lnTo>
                <a:lnTo>
                  <a:pt x="606348" y="234085"/>
                </a:lnTo>
                <a:lnTo>
                  <a:pt x="589840" y="227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68316" y="5495544"/>
            <a:ext cx="3536950" cy="9594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500"/>
              </a:lnSpc>
            </a:pPr>
            <a:r>
              <a:rPr sz="2100" dirty="0">
                <a:latin typeface="Calibri"/>
                <a:cs typeface="Calibri"/>
              </a:rPr>
              <a:t>U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30" dirty="0">
                <a:latin typeface="Calibri"/>
                <a:cs typeface="Calibri"/>
              </a:rPr>
              <a:t>e</a:t>
            </a:r>
            <a:r>
              <a:rPr sz="2100" spc="-5" dirty="0">
                <a:latin typeface="Calibri"/>
                <a:cs typeface="Calibri"/>
              </a:rPr>
              <a:t>xp</a:t>
            </a:r>
            <a:r>
              <a:rPr sz="2100" spc="0" dirty="0">
                <a:latin typeface="Calibri"/>
                <a:cs typeface="Calibri"/>
              </a:rPr>
              <a:t>e</a:t>
            </a:r>
            <a:r>
              <a:rPr sz="2100" spc="5" dirty="0">
                <a:latin typeface="Calibri"/>
                <a:cs typeface="Calibri"/>
              </a:rPr>
              <a:t>c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0" dirty="0">
                <a:latin typeface="Calibri"/>
                <a:cs typeface="Calibri"/>
              </a:rPr>
              <a:t>ed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f</a:t>
            </a:r>
            <a:r>
              <a:rPr sz="2100" spc="-5" dirty="0">
                <a:latin typeface="Calibri"/>
                <a:cs typeface="Calibri"/>
              </a:rPr>
              <a:t>un</a:t>
            </a:r>
            <a:r>
              <a:rPr sz="2100" spc="0" dirty="0">
                <a:latin typeface="Calibri"/>
                <a:cs typeface="Calibri"/>
              </a:rPr>
              <a:t>cti</a:t>
            </a:r>
            <a:r>
              <a:rPr sz="2100" spc="-1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0" dirty="0">
                <a:latin typeface="Calibri"/>
                <a:cs typeface="Calibri"/>
              </a:rPr>
              <a:t>alit</a:t>
            </a:r>
            <a:r>
              <a:rPr sz="2100" spc="-10" dirty="0">
                <a:latin typeface="Calibri"/>
                <a:cs typeface="Calibri"/>
              </a:rPr>
              <a:t>y</a:t>
            </a:r>
            <a:r>
              <a:rPr sz="2100" spc="0" dirty="0">
                <a:latin typeface="Calibri"/>
                <a:cs typeface="Calibri"/>
              </a:rPr>
              <a:t>: </a:t>
            </a:r>
            <a:r>
              <a:rPr sz="2100" spc="-5" dirty="0">
                <a:latin typeface="Calibri"/>
                <a:cs typeface="Calibri"/>
              </a:rPr>
              <a:t>C</a:t>
            </a:r>
            <a:r>
              <a:rPr sz="2100" spc="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nno</a:t>
            </a:r>
            <a:r>
              <a:rPr sz="2100" spc="0" dirty="0">
                <a:latin typeface="Calibri"/>
                <a:cs typeface="Calibri"/>
              </a:rPr>
              <a:t>t </a:t>
            </a:r>
            <a:r>
              <a:rPr sz="2100" spc="-5" dirty="0">
                <a:latin typeface="Calibri"/>
                <a:cs typeface="Calibri"/>
              </a:rPr>
              <a:t>b</a:t>
            </a:r>
            <a:r>
              <a:rPr sz="2100" spc="0" dirty="0">
                <a:latin typeface="Calibri"/>
                <a:cs typeface="Calibri"/>
              </a:rPr>
              <a:t>e 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-10" dirty="0">
                <a:latin typeface="Calibri"/>
                <a:cs typeface="Calibri"/>
              </a:rPr>
              <a:t>e</a:t>
            </a:r>
            <a:r>
              <a:rPr sz="2100" spc="-30" dirty="0">
                <a:latin typeface="Calibri"/>
                <a:cs typeface="Calibri"/>
              </a:rPr>
              <a:t>v</a:t>
            </a:r>
            <a:r>
              <a:rPr sz="2100" spc="0" dirty="0">
                <a:latin typeface="Calibri"/>
                <a:cs typeface="Calibri"/>
              </a:rPr>
              <a:t>ealed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b</a:t>
            </a:r>
            <a:r>
              <a:rPr sz="2100" spc="0" dirty="0">
                <a:latin typeface="Calibri"/>
                <a:cs typeface="Calibri"/>
              </a:rPr>
              <a:t>y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b</a:t>
            </a:r>
            <a:r>
              <a:rPr sz="2100" spc="0" dirty="0">
                <a:latin typeface="Calibri"/>
                <a:cs typeface="Calibri"/>
              </a:rPr>
              <a:t>lac</a:t>
            </a:r>
            <a:r>
              <a:rPr sz="2100" spc="-85" dirty="0">
                <a:latin typeface="Calibri"/>
                <a:cs typeface="Calibri"/>
              </a:rPr>
              <a:t>k</a:t>
            </a:r>
            <a:r>
              <a:rPr sz="2100" spc="-5" dirty="0">
                <a:latin typeface="Calibri"/>
                <a:cs typeface="Calibri"/>
              </a:rPr>
              <a:t>-b</a:t>
            </a:r>
            <a:r>
              <a:rPr sz="2100" spc="-50" dirty="0">
                <a:latin typeface="Calibri"/>
                <a:cs typeface="Calibri"/>
              </a:rPr>
              <a:t>o</a:t>
            </a:r>
            <a:r>
              <a:rPr sz="2100" spc="0" dirty="0">
                <a:latin typeface="Calibri"/>
                <a:cs typeface="Calibri"/>
              </a:rPr>
              <a:t>x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0" dirty="0">
                <a:latin typeface="Calibri"/>
                <a:cs typeface="Calibri"/>
              </a:rPr>
              <a:t>ec</a:t>
            </a:r>
            <a:r>
              <a:rPr sz="2100" spc="-5" dirty="0">
                <a:latin typeface="Calibri"/>
                <a:cs typeface="Calibri"/>
              </a:rPr>
              <a:t>hn</a:t>
            </a:r>
            <a:r>
              <a:rPr sz="2100" spc="0" dirty="0">
                <a:latin typeface="Calibri"/>
                <a:cs typeface="Calibri"/>
              </a:rPr>
              <a:t>i</a:t>
            </a:r>
            <a:r>
              <a:rPr sz="2100" spc="-5" dirty="0">
                <a:latin typeface="Calibri"/>
                <a:cs typeface="Calibri"/>
              </a:rPr>
              <a:t>qu</a:t>
            </a:r>
            <a:r>
              <a:rPr sz="2100" spc="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60354" y="4809704"/>
            <a:ext cx="1978597" cy="666471"/>
          </a:xfrm>
          <a:custGeom>
            <a:avLst/>
            <a:gdLst/>
            <a:ahLst/>
            <a:cxnLst/>
            <a:rect l="l" t="t" r="r" b="b"/>
            <a:pathLst>
              <a:path w="1978597" h="666471">
                <a:moveTo>
                  <a:pt x="652585" y="36436"/>
                </a:moveTo>
                <a:lnTo>
                  <a:pt x="380504" y="36436"/>
                </a:lnTo>
                <a:lnTo>
                  <a:pt x="491678" y="38047"/>
                </a:lnTo>
                <a:lnTo>
                  <a:pt x="600652" y="42777"/>
                </a:lnTo>
                <a:lnTo>
                  <a:pt x="654096" y="46552"/>
                </a:lnTo>
                <a:lnTo>
                  <a:pt x="706828" y="51398"/>
                </a:lnTo>
                <a:lnTo>
                  <a:pt x="758736" y="57413"/>
                </a:lnTo>
                <a:lnTo>
                  <a:pt x="809755" y="64691"/>
                </a:lnTo>
                <a:lnTo>
                  <a:pt x="859814" y="73330"/>
                </a:lnTo>
                <a:lnTo>
                  <a:pt x="908846" y="83425"/>
                </a:lnTo>
                <a:lnTo>
                  <a:pt x="957184" y="95338"/>
                </a:lnTo>
                <a:lnTo>
                  <a:pt x="1005187" y="109225"/>
                </a:lnTo>
                <a:lnTo>
                  <a:pt x="1052791" y="124876"/>
                </a:lnTo>
                <a:lnTo>
                  <a:pt x="1099904" y="142077"/>
                </a:lnTo>
                <a:lnTo>
                  <a:pt x="1146434" y="160612"/>
                </a:lnTo>
                <a:lnTo>
                  <a:pt x="1192290" y="180261"/>
                </a:lnTo>
                <a:lnTo>
                  <a:pt x="1281661" y="222062"/>
                </a:lnTo>
                <a:lnTo>
                  <a:pt x="1367184" y="265695"/>
                </a:lnTo>
                <a:lnTo>
                  <a:pt x="1408274" y="287652"/>
                </a:lnTo>
                <a:lnTo>
                  <a:pt x="1593817" y="390379"/>
                </a:lnTo>
                <a:lnTo>
                  <a:pt x="1627275" y="409497"/>
                </a:lnTo>
                <a:lnTo>
                  <a:pt x="1660892" y="430111"/>
                </a:lnTo>
                <a:lnTo>
                  <a:pt x="1694433" y="451890"/>
                </a:lnTo>
                <a:lnTo>
                  <a:pt x="1727561" y="474452"/>
                </a:lnTo>
                <a:lnTo>
                  <a:pt x="1759943" y="497409"/>
                </a:lnTo>
                <a:lnTo>
                  <a:pt x="1791245" y="520380"/>
                </a:lnTo>
                <a:lnTo>
                  <a:pt x="1849284" y="564829"/>
                </a:lnTo>
                <a:lnTo>
                  <a:pt x="1899022" y="604728"/>
                </a:lnTo>
                <a:lnTo>
                  <a:pt x="1937813" y="637013"/>
                </a:lnTo>
                <a:lnTo>
                  <a:pt x="1971965" y="666471"/>
                </a:lnTo>
                <a:lnTo>
                  <a:pt x="1978597" y="659004"/>
                </a:lnTo>
                <a:lnTo>
                  <a:pt x="1944238" y="629369"/>
                </a:lnTo>
                <a:lnTo>
                  <a:pt x="1905315" y="596975"/>
                </a:lnTo>
                <a:lnTo>
                  <a:pt x="1855410" y="556943"/>
                </a:lnTo>
                <a:lnTo>
                  <a:pt x="1797157" y="512333"/>
                </a:lnTo>
                <a:lnTo>
                  <a:pt x="1765722" y="489266"/>
                </a:lnTo>
                <a:lnTo>
                  <a:pt x="1733186" y="466200"/>
                </a:lnTo>
                <a:lnTo>
                  <a:pt x="1699875" y="443518"/>
                </a:lnTo>
                <a:lnTo>
                  <a:pt x="1666116" y="421601"/>
                </a:lnTo>
                <a:lnTo>
                  <a:pt x="1632233" y="400830"/>
                </a:lnTo>
                <a:lnTo>
                  <a:pt x="1598652" y="381643"/>
                </a:lnTo>
                <a:lnTo>
                  <a:pt x="1412983" y="278847"/>
                </a:lnTo>
                <a:lnTo>
                  <a:pt x="1371726" y="256803"/>
                </a:lnTo>
                <a:lnTo>
                  <a:pt x="1285894" y="213018"/>
                </a:lnTo>
                <a:lnTo>
                  <a:pt x="1196226" y="171085"/>
                </a:lnTo>
                <a:lnTo>
                  <a:pt x="1150132" y="151337"/>
                </a:lnTo>
                <a:lnTo>
                  <a:pt x="1103332" y="132700"/>
                </a:lnTo>
                <a:lnTo>
                  <a:pt x="1055912" y="115393"/>
                </a:lnTo>
                <a:lnTo>
                  <a:pt x="1007965" y="99634"/>
                </a:lnTo>
                <a:lnTo>
                  <a:pt x="959575" y="85644"/>
                </a:lnTo>
                <a:lnTo>
                  <a:pt x="910861" y="73647"/>
                </a:lnTo>
                <a:lnTo>
                  <a:pt x="861512" y="63492"/>
                </a:lnTo>
                <a:lnTo>
                  <a:pt x="811166" y="54808"/>
                </a:lnTo>
                <a:lnTo>
                  <a:pt x="759887" y="47495"/>
                </a:lnTo>
                <a:lnTo>
                  <a:pt x="707742" y="41457"/>
                </a:lnTo>
                <a:lnTo>
                  <a:pt x="654799" y="36592"/>
                </a:lnTo>
                <a:lnTo>
                  <a:pt x="652585" y="36436"/>
                </a:lnTo>
                <a:close/>
              </a:path>
              <a:path w="1978597" h="666471">
                <a:moveTo>
                  <a:pt x="25576" y="0"/>
                </a:moveTo>
                <a:lnTo>
                  <a:pt x="14759" y="6350"/>
                </a:lnTo>
                <a:lnTo>
                  <a:pt x="6431" y="16339"/>
                </a:lnTo>
                <a:lnTo>
                  <a:pt x="1282" y="29640"/>
                </a:lnTo>
                <a:lnTo>
                  <a:pt x="0" y="45927"/>
                </a:lnTo>
                <a:lnTo>
                  <a:pt x="5186" y="58712"/>
                </a:lnTo>
                <a:lnTo>
                  <a:pt x="14218" y="68810"/>
                </a:lnTo>
                <a:lnTo>
                  <a:pt x="26177" y="75349"/>
                </a:lnTo>
                <a:lnTo>
                  <a:pt x="40144" y="77460"/>
                </a:lnTo>
                <a:lnTo>
                  <a:pt x="50644" y="75752"/>
                </a:lnTo>
                <a:lnTo>
                  <a:pt x="76936" y="47495"/>
                </a:lnTo>
                <a:lnTo>
                  <a:pt x="77496" y="42530"/>
                </a:lnTo>
                <a:lnTo>
                  <a:pt x="39205" y="42530"/>
                </a:lnTo>
                <a:lnTo>
                  <a:pt x="38937" y="32550"/>
                </a:lnTo>
                <a:lnTo>
                  <a:pt x="78487" y="31489"/>
                </a:lnTo>
                <a:lnTo>
                  <a:pt x="75111" y="20750"/>
                </a:lnTo>
                <a:lnTo>
                  <a:pt x="67978" y="11339"/>
                </a:lnTo>
                <a:lnTo>
                  <a:pt x="57302" y="4338"/>
                </a:lnTo>
                <a:lnTo>
                  <a:pt x="43147" y="356"/>
                </a:lnTo>
                <a:lnTo>
                  <a:pt x="25576" y="0"/>
                </a:lnTo>
                <a:close/>
              </a:path>
              <a:path w="1978597" h="666471">
                <a:moveTo>
                  <a:pt x="78487" y="31489"/>
                </a:moveTo>
                <a:lnTo>
                  <a:pt x="38937" y="32550"/>
                </a:lnTo>
                <a:lnTo>
                  <a:pt x="39205" y="42530"/>
                </a:lnTo>
                <a:lnTo>
                  <a:pt x="77607" y="41500"/>
                </a:lnTo>
                <a:lnTo>
                  <a:pt x="78635" y="31962"/>
                </a:lnTo>
                <a:lnTo>
                  <a:pt x="78487" y="31489"/>
                </a:lnTo>
                <a:close/>
              </a:path>
              <a:path w="1978597" h="666471">
                <a:moveTo>
                  <a:pt x="77607" y="41500"/>
                </a:moveTo>
                <a:lnTo>
                  <a:pt x="39205" y="42530"/>
                </a:lnTo>
                <a:lnTo>
                  <a:pt x="77496" y="42530"/>
                </a:lnTo>
                <a:lnTo>
                  <a:pt x="77607" y="41500"/>
                </a:lnTo>
                <a:close/>
              </a:path>
              <a:path w="1978597" h="666471">
                <a:moveTo>
                  <a:pt x="380439" y="26453"/>
                </a:moveTo>
                <a:lnTo>
                  <a:pt x="267471" y="27184"/>
                </a:lnTo>
                <a:lnTo>
                  <a:pt x="78487" y="31489"/>
                </a:lnTo>
                <a:lnTo>
                  <a:pt x="78545" y="32803"/>
                </a:lnTo>
                <a:lnTo>
                  <a:pt x="77607" y="41500"/>
                </a:lnTo>
                <a:lnTo>
                  <a:pt x="267672" y="37165"/>
                </a:lnTo>
                <a:lnTo>
                  <a:pt x="652585" y="36436"/>
                </a:lnTo>
                <a:lnTo>
                  <a:pt x="601085" y="32803"/>
                </a:lnTo>
                <a:lnTo>
                  <a:pt x="491823" y="28064"/>
                </a:lnTo>
                <a:lnTo>
                  <a:pt x="380439" y="26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94980" y="5482844"/>
            <a:ext cx="2349500" cy="3384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latin typeface="Calibri"/>
                <a:cs typeface="Calibri"/>
              </a:rPr>
              <a:t>Missi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0" dirty="0">
                <a:latin typeface="Calibri"/>
                <a:cs typeface="Calibri"/>
              </a:rPr>
              <a:t>g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f</a:t>
            </a:r>
            <a:r>
              <a:rPr sz="2100" spc="-5" dirty="0">
                <a:latin typeface="Calibri"/>
                <a:cs typeface="Calibri"/>
              </a:rPr>
              <a:t>un</a:t>
            </a:r>
            <a:r>
              <a:rPr sz="2100" spc="0" dirty="0">
                <a:latin typeface="Calibri"/>
                <a:cs typeface="Calibri"/>
              </a:rPr>
              <a:t>cti</a:t>
            </a:r>
            <a:r>
              <a:rPr sz="2100" spc="-10" dirty="0">
                <a:latin typeface="Calibri"/>
                <a:cs typeface="Calibri"/>
              </a:rPr>
              <a:t>o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0" dirty="0">
                <a:latin typeface="Calibri"/>
                <a:cs typeface="Calibri"/>
              </a:rPr>
              <a:t>alit</a:t>
            </a:r>
            <a:r>
              <a:rPr sz="2100" spc="-10" dirty="0">
                <a:latin typeface="Calibri"/>
                <a:cs typeface="Calibri"/>
              </a:rPr>
              <a:t>y</a:t>
            </a:r>
            <a:r>
              <a:rPr sz="2100" spc="0" dirty="0">
                <a:latin typeface="Calibri"/>
                <a:cs typeface="Calibri"/>
              </a:rPr>
              <a:t>: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4980" y="5812536"/>
            <a:ext cx="3204210" cy="6426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500"/>
              </a:lnSpc>
            </a:pPr>
            <a:r>
              <a:rPr sz="2100" spc="-5" dirty="0">
                <a:latin typeface="Calibri"/>
                <a:cs typeface="Calibri"/>
              </a:rPr>
              <a:t>C</a:t>
            </a:r>
            <a:r>
              <a:rPr sz="2100" spc="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nno</a:t>
            </a:r>
            <a:r>
              <a:rPr sz="2100" spc="0" dirty="0">
                <a:latin typeface="Calibri"/>
                <a:cs typeface="Calibri"/>
              </a:rPr>
              <a:t>t </a:t>
            </a:r>
            <a:r>
              <a:rPr sz="2100" spc="-5" dirty="0">
                <a:latin typeface="Calibri"/>
                <a:cs typeface="Calibri"/>
              </a:rPr>
              <a:t>b</a:t>
            </a:r>
            <a:r>
              <a:rPr sz="2100" spc="0" dirty="0">
                <a:latin typeface="Calibri"/>
                <a:cs typeface="Calibri"/>
              </a:rPr>
              <a:t>e 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-10" dirty="0">
                <a:latin typeface="Calibri"/>
                <a:cs typeface="Calibri"/>
              </a:rPr>
              <a:t>e</a:t>
            </a:r>
            <a:r>
              <a:rPr sz="2100" spc="-30" dirty="0">
                <a:latin typeface="Calibri"/>
                <a:cs typeface="Calibri"/>
              </a:rPr>
              <a:t>v</a:t>
            </a:r>
            <a:r>
              <a:rPr sz="2100" spc="0" dirty="0">
                <a:latin typeface="Calibri"/>
                <a:cs typeface="Calibri"/>
              </a:rPr>
              <a:t>ealed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b</a:t>
            </a:r>
            <a:r>
              <a:rPr sz="2100" spc="0" dirty="0">
                <a:latin typeface="Calibri"/>
                <a:cs typeface="Calibri"/>
              </a:rPr>
              <a:t>y</a:t>
            </a:r>
            <a:r>
              <a:rPr sz="2100" spc="-10" dirty="0">
                <a:latin typeface="Calibri"/>
                <a:cs typeface="Calibri"/>
              </a:rPr>
              <a:t> w</a:t>
            </a:r>
            <a:r>
              <a:rPr sz="2100" spc="-5" dirty="0">
                <a:latin typeface="Calibri"/>
                <a:cs typeface="Calibri"/>
              </a:rPr>
              <a:t>h</a:t>
            </a:r>
            <a:r>
              <a:rPr sz="2100" spc="0" dirty="0">
                <a:latin typeface="Calibri"/>
                <a:cs typeface="Calibri"/>
              </a:rPr>
              <a:t>i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-5" dirty="0">
                <a:latin typeface="Calibri"/>
                <a:cs typeface="Calibri"/>
              </a:rPr>
              <a:t>e</a:t>
            </a:r>
            <a:r>
              <a:rPr sz="2100" spc="0" dirty="0">
                <a:latin typeface="Calibri"/>
                <a:cs typeface="Calibri"/>
              </a:rPr>
              <a:t>- </a:t>
            </a:r>
            <a:r>
              <a:rPr sz="2100" spc="-5" dirty="0">
                <a:latin typeface="Calibri"/>
                <a:cs typeface="Calibri"/>
              </a:rPr>
              <a:t>b</a:t>
            </a:r>
            <a:r>
              <a:rPr sz="2100" spc="-50" dirty="0">
                <a:latin typeface="Calibri"/>
                <a:cs typeface="Calibri"/>
              </a:rPr>
              <a:t>o</a:t>
            </a:r>
            <a:r>
              <a:rPr sz="2100" spc="0" dirty="0">
                <a:latin typeface="Calibri"/>
                <a:cs typeface="Calibri"/>
              </a:rPr>
              <a:t>x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</a:t>
            </a:r>
            <a:r>
              <a:rPr sz="2100" spc="0" dirty="0">
                <a:latin typeface="Calibri"/>
                <a:cs typeface="Calibri"/>
              </a:rPr>
              <a:t>ec</a:t>
            </a:r>
            <a:r>
              <a:rPr sz="2100" spc="-5" dirty="0">
                <a:latin typeface="Calibri"/>
                <a:cs typeface="Calibri"/>
              </a:rPr>
              <a:t>hn</a:t>
            </a:r>
            <a:r>
              <a:rPr sz="2100" spc="0" dirty="0">
                <a:latin typeface="Calibri"/>
                <a:cs typeface="Calibri"/>
              </a:rPr>
              <a:t>i</a:t>
            </a:r>
            <a:r>
              <a:rPr sz="2100" spc="-5" dirty="0">
                <a:latin typeface="Calibri"/>
                <a:cs typeface="Calibri"/>
              </a:rPr>
              <a:t>qu</a:t>
            </a:r>
            <a:r>
              <a:rPr sz="2100" spc="0" dirty="0">
                <a:latin typeface="Calibri"/>
                <a:cs typeface="Calibri"/>
              </a:rPr>
              <a:t>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20736" y="4702096"/>
            <a:ext cx="2114870" cy="743963"/>
          </a:xfrm>
          <a:custGeom>
            <a:avLst/>
            <a:gdLst/>
            <a:ahLst/>
            <a:cxnLst/>
            <a:rect l="l" t="t" r="r" b="b"/>
            <a:pathLst>
              <a:path w="2114870" h="743963">
                <a:moveTo>
                  <a:pt x="2038291" y="36900"/>
                </a:moveTo>
                <a:lnTo>
                  <a:pt x="1566447" y="65545"/>
                </a:lnTo>
                <a:lnTo>
                  <a:pt x="1446933" y="75412"/>
                </a:lnTo>
                <a:lnTo>
                  <a:pt x="1332692" y="86748"/>
                </a:lnTo>
                <a:lnTo>
                  <a:pt x="1277871" y="93059"/>
                </a:lnTo>
                <a:lnTo>
                  <a:pt x="1224757" y="99847"/>
                </a:lnTo>
                <a:lnTo>
                  <a:pt x="1173483" y="107151"/>
                </a:lnTo>
                <a:lnTo>
                  <a:pt x="1124179" y="115007"/>
                </a:lnTo>
                <a:lnTo>
                  <a:pt x="1077188" y="123050"/>
                </a:lnTo>
                <a:lnTo>
                  <a:pt x="990111" y="138894"/>
                </a:lnTo>
                <a:lnTo>
                  <a:pt x="949545" y="146939"/>
                </a:lnTo>
                <a:lnTo>
                  <a:pt x="910668" y="155220"/>
                </a:lnTo>
                <a:lnTo>
                  <a:pt x="873258" y="163859"/>
                </a:lnTo>
                <a:lnTo>
                  <a:pt x="801963" y="182675"/>
                </a:lnTo>
                <a:lnTo>
                  <a:pt x="733973" y="204308"/>
                </a:lnTo>
                <a:lnTo>
                  <a:pt x="667358" y="229760"/>
                </a:lnTo>
                <a:lnTo>
                  <a:pt x="600576" y="259899"/>
                </a:lnTo>
                <a:lnTo>
                  <a:pt x="531825" y="295672"/>
                </a:lnTo>
                <a:lnTo>
                  <a:pt x="494798" y="317811"/>
                </a:lnTo>
                <a:lnTo>
                  <a:pt x="454894" y="344563"/>
                </a:lnTo>
                <a:lnTo>
                  <a:pt x="412870" y="375066"/>
                </a:lnTo>
                <a:lnTo>
                  <a:pt x="369366" y="408541"/>
                </a:lnTo>
                <a:lnTo>
                  <a:pt x="325146" y="444130"/>
                </a:lnTo>
                <a:lnTo>
                  <a:pt x="280934" y="481002"/>
                </a:lnTo>
                <a:lnTo>
                  <a:pt x="237458" y="518323"/>
                </a:lnTo>
                <a:lnTo>
                  <a:pt x="195449" y="555263"/>
                </a:lnTo>
                <a:lnTo>
                  <a:pt x="155638" y="590984"/>
                </a:lnTo>
                <a:lnTo>
                  <a:pt x="118756" y="624653"/>
                </a:lnTo>
                <a:lnTo>
                  <a:pt x="70521" y="669489"/>
                </a:lnTo>
                <a:lnTo>
                  <a:pt x="33004" y="705006"/>
                </a:lnTo>
                <a:lnTo>
                  <a:pt x="0" y="736826"/>
                </a:lnTo>
                <a:lnTo>
                  <a:pt x="6983" y="743963"/>
                </a:lnTo>
                <a:lnTo>
                  <a:pt x="39895" y="712235"/>
                </a:lnTo>
                <a:lnTo>
                  <a:pt x="77349" y="676776"/>
                </a:lnTo>
                <a:lnTo>
                  <a:pt x="125492" y="632024"/>
                </a:lnTo>
                <a:lnTo>
                  <a:pt x="162311" y="598412"/>
                </a:lnTo>
                <a:lnTo>
                  <a:pt x="202048" y="562758"/>
                </a:lnTo>
                <a:lnTo>
                  <a:pt x="243967" y="525898"/>
                </a:lnTo>
                <a:lnTo>
                  <a:pt x="287333" y="488668"/>
                </a:lnTo>
                <a:lnTo>
                  <a:pt x="331411" y="451906"/>
                </a:lnTo>
                <a:lnTo>
                  <a:pt x="375461" y="416452"/>
                </a:lnTo>
                <a:lnTo>
                  <a:pt x="418740" y="383143"/>
                </a:lnTo>
                <a:lnTo>
                  <a:pt x="460547" y="352795"/>
                </a:lnTo>
                <a:lnTo>
                  <a:pt x="500056" y="326301"/>
                </a:lnTo>
                <a:lnTo>
                  <a:pt x="536553" y="304467"/>
                </a:lnTo>
                <a:lnTo>
                  <a:pt x="571049" y="285940"/>
                </a:lnTo>
                <a:lnTo>
                  <a:pt x="638082" y="253340"/>
                </a:lnTo>
                <a:lnTo>
                  <a:pt x="703983" y="225891"/>
                </a:lnTo>
                <a:lnTo>
                  <a:pt x="804623" y="192298"/>
                </a:lnTo>
                <a:lnTo>
                  <a:pt x="875507" y="173586"/>
                </a:lnTo>
                <a:lnTo>
                  <a:pt x="912751" y="164985"/>
                </a:lnTo>
                <a:lnTo>
                  <a:pt x="951490" y="156731"/>
                </a:lnTo>
                <a:lnTo>
                  <a:pt x="991944" y="148709"/>
                </a:lnTo>
                <a:lnTo>
                  <a:pt x="1078875" y="132890"/>
                </a:lnTo>
                <a:lnTo>
                  <a:pt x="1125753" y="124866"/>
                </a:lnTo>
                <a:lnTo>
                  <a:pt x="1174893" y="117034"/>
                </a:lnTo>
                <a:lnTo>
                  <a:pt x="1226024" y="109749"/>
                </a:lnTo>
                <a:lnTo>
                  <a:pt x="1279014" y="102976"/>
                </a:lnTo>
                <a:lnTo>
                  <a:pt x="1333726" y="96677"/>
                </a:lnTo>
                <a:lnTo>
                  <a:pt x="1447792" y="85359"/>
                </a:lnTo>
                <a:lnTo>
                  <a:pt x="1567148" y="75505"/>
                </a:lnTo>
                <a:lnTo>
                  <a:pt x="2037977" y="46915"/>
                </a:lnTo>
                <a:lnTo>
                  <a:pt x="2038291" y="36900"/>
                </a:lnTo>
                <a:close/>
              </a:path>
              <a:path w="2114870" h="743963">
                <a:moveTo>
                  <a:pt x="2114651" y="34893"/>
                </a:moveTo>
                <a:lnTo>
                  <a:pt x="2075952" y="34893"/>
                </a:lnTo>
                <a:lnTo>
                  <a:pt x="2076484" y="44862"/>
                </a:lnTo>
                <a:lnTo>
                  <a:pt x="2037977" y="46915"/>
                </a:lnTo>
                <a:lnTo>
                  <a:pt x="2065446" y="78095"/>
                </a:lnTo>
                <a:lnTo>
                  <a:pt x="2079778" y="79654"/>
                </a:lnTo>
                <a:lnTo>
                  <a:pt x="2091846" y="76554"/>
                </a:lnTo>
                <a:lnTo>
                  <a:pt x="2102028" y="69725"/>
                </a:lnTo>
                <a:lnTo>
                  <a:pt x="2109684" y="59453"/>
                </a:lnTo>
                <a:lnTo>
                  <a:pt x="2114178" y="46025"/>
                </a:lnTo>
                <a:lnTo>
                  <a:pt x="2114651" y="34893"/>
                </a:lnTo>
                <a:close/>
              </a:path>
              <a:path w="2114870" h="743963">
                <a:moveTo>
                  <a:pt x="2075952" y="34893"/>
                </a:moveTo>
                <a:lnTo>
                  <a:pt x="2038291" y="36900"/>
                </a:lnTo>
                <a:lnTo>
                  <a:pt x="2037977" y="46915"/>
                </a:lnTo>
                <a:lnTo>
                  <a:pt x="2076484" y="44862"/>
                </a:lnTo>
                <a:lnTo>
                  <a:pt x="2075952" y="34893"/>
                </a:lnTo>
                <a:close/>
              </a:path>
              <a:path w="2114870" h="743963">
                <a:moveTo>
                  <a:pt x="2074090" y="0"/>
                </a:moveTo>
                <a:lnTo>
                  <a:pt x="2038366" y="34479"/>
                </a:lnTo>
                <a:lnTo>
                  <a:pt x="2038291" y="36900"/>
                </a:lnTo>
                <a:lnTo>
                  <a:pt x="2075952" y="34893"/>
                </a:lnTo>
                <a:lnTo>
                  <a:pt x="2114651" y="34893"/>
                </a:lnTo>
                <a:lnTo>
                  <a:pt x="2114870" y="29729"/>
                </a:lnTo>
                <a:lnTo>
                  <a:pt x="2109225" y="17364"/>
                </a:lnTo>
                <a:lnTo>
                  <a:pt x="2099944" y="7745"/>
                </a:lnTo>
                <a:lnTo>
                  <a:pt x="2087931" y="1686"/>
                </a:lnTo>
                <a:lnTo>
                  <a:pt x="2074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F1584-B877-6047-88BC-737B46C81D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7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00522" y="2174521"/>
            <a:ext cx="1" cy="2316197"/>
          </a:xfrm>
          <a:custGeom>
            <a:avLst/>
            <a:gdLst/>
            <a:ahLst/>
            <a:cxnLst/>
            <a:rect l="l" t="t" r="r" b="b"/>
            <a:pathLst>
              <a:path w="1" h="2316197">
                <a:moveTo>
                  <a:pt x="0" y="0"/>
                </a:moveTo>
                <a:lnTo>
                  <a:pt x="1" y="2316197"/>
                </a:lnTo>
              </a:path>
            </a:pathLst>
          </a:custGeom>
          <a:ln w="599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3240" y="4490720"/>
            <a:ext cx="2477281" cy="2156459"/>
          </a:xfrm>
          <a:custGeom>
            <a:avLst/>
            <a:gdLst/>
            <a:ahLst/>
            <a:cxnLst/>
            <a:rect l="l" t="t" r="r" b="b"/>
            <a:pathLst>
              <a:path w="2477281" h="2156459">
                <a:moveTo>
                  <a:pt x="2477281" y="0"/>
                </a:moveTo>
                <a:lnTo>
                  <a:pt x="0" y="2156459"/>
                </a:lnTo>
              </a:path>
            </a:pathLst>
          </a:custGeom>
          <a:ln w="599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3841" y="4490720"/>
            <a:ext cx="3035003" cy="1"/>
          </a:xfrm>
          <a:custGeom>
            <a:avLst/>
            <a:gdLst/>
            <a:ahLst/>
            <a:cxnLst/>
            <a:rect l="l" t="t" r="r" b="b"/>
            <a:pathLst>
              <a:path w="3035003" h="1">
                <a:moveTo>
                  <a:pt x="0" y="0"/>
                </a:moveTo>
                <a:lnTo>
                  <a:pt x="3035003" y="1"/>
                </a:lnTo>
              </a:path>
            </a:pathLst>
          </a:custGeom>
          <a:ln w="599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11232" y="3807460"/>
            <a:ext cx="455930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-5" dirty="0">
                <a:latin typeface="Comic Sans MS"/>
                <a:cs typeface="Comic Sans MS"/>
              </a:rPr>
              <a:t>u</a:t>
            </a:r>
            <a:r>
              <a:rPr sz="1900" spc="-15" dirty="0">
                <a:latin typeface="Comic Sans MS"/>
                <a:cs typeface="Comic Sans MS"/>
              </a:rPr>
              <a:t>n</a:t>
            </a:r>
            <a:r>
              <a:rPr sz="1900" spc="-10" dirty="0">
                <a:latin typeface="Comic Sans MS"/>
                <a:cs typeface="Comic Sans MS"/>
              </a:rPr>
              <a:t>i</a:t>
            </a:r>
            <a:r>
              <a:rPr sz="1900" spc="0" dirty="0">
                <a:latin typeface="Comic Sans MS"/>
                <a:cs typeface="Comic Sans MS"/>
              </a:rPr>
              <a:t>t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40697" y="2527275"/>
            <a:ext cx="319649" cy="1"/>
          </a:xfrm>
          <a:custGeom>
            <a:avLst/>
            <a:gdLst/>
            <a:ahLst/>
            <a:cxnLst/>
            <a:rect l="l" t="t" r="r" b="b"/>
            <a:pathLst>
              <a:path w="319649" h="1">
                <a:moveTo>
                  <a:pt x="0" y="0"/>
                </a:moveTo>
                <a:lnTo>
                  <a:pt x="319649" y="1"/>
                </a:lnTo>
              </a:path>
            </a:pathLst>
          </a:custGeom>
          <a:ln w="13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61333" y="4959949"/>
            <a:ext cx="479473" cy="1"/>
          </a:xfrm>
          <a:custGeom>
            <a:avLst/>
            <a:gdLst/>
            <a:ahLst/>
            <a:cxnLst/>
            <a:rect l="l" t="t" r="r" b="b"/>
            <a:pathLst>
              <a:path w="479473" h="1">
                <a:moveTo>
                  <a:pt x="0" y="0"/>
                </a:moveTo>
                <a:lnTo>
                  <a:pt x="479473" y="1"/>
                </a:lnTo>
              </a:path>
            </a:pathLst>
          </a:custGeom>
          <a:ln w="13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40697" y="3006490"/>
            <a:ext cx="319649" cy="1"/>
          </a:xfrm>
          <a:custGeom>
            <a:avLst/>
            <a:gdLst/>
            <a:ahLst/>
            <a:cxnLst/>
            <a:rect l="l" t="t" r="r" b="b"/>
            <a:pathLst>
              <a:path w="319649" h="1">
                <a:moveTo>
                  <a:pt x="0" y="0"/>
                </a:moveTo>
                <a:lnTo>
                  <a:pt x="319649" y="1"/>
                </a:lnTo>
              </a:path>
            </a:pathLst>
          </a:custGeom>
          <a:ln w="13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0697" y="3964915"/>
            <a:ext cx="319649" cy="1"/>
          </a:xfrm>
          <a:custGeom>
            <a:avLst/>
            <a:gdLst/>
            <a:ahLst/>
            <a:cxnLst/>
            <a:rect l="l" t="t" r="r" b="b"/>
            <a:pathLst>
              <a:path w="319649" h="1">
                <a:moveTo>
                  <a:pt x="0" y="0"/>
                </a:moveTo>
                <a:lnTo>
                  <a:pt x="319649" y="1"/>
                </a:lnTo>
              </a:path>
            </a:pathLst>
          </a:custGeom>
          <a:ln w="13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23920" y="5677105"/>
            <a:ext cx="479473" cy="1"/>
          </a:xfrm>
          <a:custGeom>
            <a:avLst/>
            <a:gdLst/>
            <a:ahLst/>
            <a:cxnLst/>
            <a:rect l="l" t="t" r="r" b="b"/>
            <a:pathLst>
              <a:path w="479473" h="1">
                <a:moveTo>
                  <a:pt x="0" y="0"/>
                </a:moveTo>
                <a:lnTo>
                  <a:pt x="479473" y="1"/>
                </a:lnTo>
              </a:path>
            </a:pathLst>
          </a:custGeom>
          <a:ln w="13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79558" y="4330981"/>
            <a:ext cx="1" cy="319475"/>
          </a:xfrm>
          <a:custGeom>
            <a:avLst/>
            <a:gdLst/>
            <a:ahLst/>
            <a:cxnLst/>
            <a:rect l="l" t="t" r="r" b="b"/>
            <a:pathLst>
              <a:path w="1" h="319475">
                <a:moveTo>
                  <a:pt x="0" y="0"/>
                </a:moveTo>
                <a:lnTo>
                  <a:pt x="1" y="319475"/>
                </a:lnTo>
              </a:path>
            </a:pathLst>
          </a:custGeom>
          <a:ln w="133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8068" y="4330981"/>
            <a:ext cx="1" cy="319475"/>
          </a:xfrm>
          <a:custGeom>
            <a:avLst/>
            <a:gdLst/>
            <a:ahLst/>
            <a:cxnLst/>
            <a:rect l="l" t="t" r="r" b="b"/>
            <a:pathLst>
              <a:path w="1" h="319475">
                <a:moveTo>
                  <a:pt x="0" y="0"/>
                </a:moveTo>
                <a:lnTo>
                  <a:pt x="1" y="319475"/>
                </a:lnTo>
              </a:path>
            </a:pathLst>
          </a:custGeom>
          <a:ln w="133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2910" y="1005840"/>
            <a:ext cx="5099837" cy="10147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800" b="1" spc="-15" dirty="0">
                <a:latin typeface="Arial"/>
                <a:cs typeface="Arial"/>
              </a:rPr>
              <a:t>Type</a:t>
            </a:r>
            <a:r>
              <a:rPr sz="3800" b="1" spc="0" dirty="0">
                <a:latin typeface="Arial"/>
                <a:cs typeface="Arial"/>
              </a:rPr>
              <a:t>s</a:t>
            </a:r>
            <a:r>
              <a:rPr sz="3800" b="1" spc="-20" dirty="0">
                <a:latin typeface="Arial"/>
                <a:cs typeface="Arial"/>
              </a:rPr>
              <a:t> </a:t>
            </a:r>
            <a:r>
              <a:rPr sz="3800" b="1" spc="-15" dirty="0">
                <a:latin typeface="Arial"/>
                <a:cs typeface="Arial"/>
              </a:rPr>
              <a:t>o</a:t>
            </a:r>
            <a:r>
              <a:rPr sz="3800" b="1" spc="0" dirty="0">
                <a:latin typeface="Arial"/>
                <a:cs typeface="Arial"/>
              </a:rPr>
              <a:t>f</a:t>
            </a:r>
            <a:r>
              <a:rPr sz="3800" b="1" spc="-10" dirty="0">
                <a:latin typeface="Arial"/>
                <a:cs typeface="Arial"/>
              </a:rPr>
              <a:t> </a:t>
            </a:r>
            <a:r>
              <a:rPr sz="3800" b="1" spc="-15" dirty="0">
                <a:latin typeface="Arial"/>
                <a:cs typeface="Arial"/>
              </a:rPr>
              <a:t>Tes</a:t>
            </a:r>
            <a:r>
              <a:rPr sz="3800" b="1" spc="-10" dirty="0">
                <a:latin typeface="Arial"/>
                <a:cs typeface="Arial"/>
              </a:rPr>
              <a:t>ti</a:t>
            </a:r>
            <a:r>
              <a:rPr sz="3800" b="1" spc="-15" dirty="0">
                <a:latin typeface="Arial"/>
                <a:cs typeface="Arial"/>
              </a:rPr>
              <a:t>ng</a:t>
            </a:r>
            <a:endParaRPr sz="3800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38"/>
              </a:spcBef>
            </a:pPr>
            <a:endParaRPr sz="750" dirty="0"/>
          </a:p>
          <a:p>
            <a:pPr marL="2811145" algn="r">
              <a:lnSpc>
                <a:spcPct val="100000"/>
              </a:lnSpc>
            </a:pPr>
            <a:r>
              <a:rPr sz="2100" spc="-5" dirty="0">
                <a:solidFill>
                  <a:srgbClr val="002060"/>
                </a:solidFill>
                <a:latin typeface="Comic Sans MS"/>
                <a:cs typeface="Comic Sans MS"/>
              </a:rPr>
              <a:t>L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evel </a:t>
            </a:r>
            <a:r>
              <a:rPr sz="2100" spc="-5" dirty="0">
                <a:solidFill>
                  <a:srgbClr val="002060"/>
                </a:solidFill>
                <a:latin typeface="Comic Sans MS"/>
                <a:cs typeface="Comic Sans MS"/>
              </a:rPr>
              <a:t>o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f</a:t>
            </a:r>
            <a:r>
              <a:rPr sz="2100" spc="-5" dirty="0">
                <a:solidFill>
                  <a:srgbClr val="002060"/>
                </a:solidFill>
                <a:latin typeface="Comic Sans MS"/>
                <a:cs typeface="Comic Sans MS"/>
              </a:rPr>
              <a:t> d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e</a:t>
            </a:r>
            <a:r>
              <a:rPr sz="2100" spc="-10" dirty="0">
                <a:solidFill>
                  <a:srgbClr val="002060"/>
                </a:solidFill>
                <a:latin typeface="Comic Sans MS"/>
                <a:cs typeface="Comic Sans MS"/>
              </a:rPr>
              <a:t>t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ail</a:t>
            </a:r>
            <a:endParaRPr sz="2100" dirty="0">
              <a:solidFill>
                <a:srgbClr val="002060"/>
              </a:solidFill>
              <a:latin typeface="Comic Sans MS"/>
              <a:cs typeface="Comic Sans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51783" y="5309375"/>
            <a:ext cx="481139" cy="1"/>
          </a:xfrm>
          <a:custGeom>
            <a:avLst/>
            <a:gdLst/>
            <a:ahLst/>
            <a:cxnLst/>
            <a:rect l="l" t="t" r="r" b="b"/>
            <a:pathLst>
              <a:path w="481139" h="1">
                <a:moveTo>
                  <a:pt x="0" y="0"/>
                </a:moveTo>
                <a:lnTo>
                  <a:pt x="481139" y="1"/>
                </a:lnTo>
              </a:path>
            </a:pathLst>
          </a:custGeom>
          <a:ln w="13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9374" y="6049828"/>
            <a:ext cx="481139" cy="1"/>
          </a:xfrm>
          <a:custGeom>
            <a:avLst/>
            <a:gdLst/>
            <a:ahLst/>
            <a:cxnLst/>
            <a:rect l="l" t="t" r="r" b="b"/>
            <a:pathLst>
              <a:path w="481139" h="1">
                <a:moveTo>
                  <a:pt x="0" y="0"/>
                </a:moveTo>
                <a:lnTo>
                  <a:pt x="481139" y="1"/>
                </a:lnTo>
              </a:path>
            </a:pathLst>
          </a:custGeom>
          <a:ln w="13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40697" y="3485703"/>
            <a:ext cx="319649" cy="1"/>
          </a:xfrm>
          <a:custGeom>
            <a:avLst/>
            <a:gdLst/>
            <a:ahLst/>
            <a:cxnLst/>
            <a:rect l="l" t="t" r="r" b="b"/>
            <a:pathLst>
              <a:path w="319649" h="1">
                <a:moveTo>
                  <a:pt x="0" y="0"/>
                </a:moveTo>
                <a:lnTo>
                  <a:pt x="319649" y="1"/>
                </a:lnTo>
              </a:path>
            </a:pathLst>
          </a:custGeom>
          <a:ln w="13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13883" y="2371852"/>
            <a:ext cx="1287145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-5" dirty="0">
                <a:latin typeface="Comic Sans MS"/>
                <a:cs typeface="Comic Sans MS"/>
              </a:rPr>
              <a:t>a</a:t>
            </a:r>
            <a:r>
              <a:rPr sz="1900" spc="-10" dirty="0">
                <a:latin typeface="Comic Sans MS"/>
                <a:cs typeface="Comic Sans MS"/>
              </a:rPr>
              <a:t>ccep</a:t>
            </a:r>
            <a:r>
              <a:rPr sz="1900" spc="-5" dirty="0">
                <a:latin typeface="Comic Sans MS"/>
                <a:cs typeface="Comic Sans MS"/>
              </a:rPr>
              <a:t>ta</a:t>
            </a:r>
            <a:r>
              <a:rPr sz="1900" spc="-15" dirty="0">
                <a:latin typeface="Comic Sans MS"/>
                <a:cs typeface="Comic Sans MS"/>
              </a:rPr>
              <a:t>n</a:t>
            </a:r>
            <a:r>
              <a:rPr sz="1900" spc="-10" dirty="0">
                <a:latin typeface="Comic Sans MS"/>
                <a:cs typeface="Comic Sans MS"/>
              </a:rPr>
              <a:t>c</a:t>
            </a:r>
            <a:r>
              <a:rPr sz="1900" spc="0" dirty="0">
                <a:latin typeface="Comic Sans MS"/>
                <a:cs typeface="Comic Sans MS"/>
              </a:rPr>
              <a:t>e</a:t>
            </a:r>
            <a:endParaRPr sz="1900">
              <a:latin typeface="Comic Sans MS"/>
              <a:cs typeface="Comic Sans MS"/>
            </a:endParaRPr>
          </a:p>
          <a:p>
            <a:pPr marL="13970" marR="12700" indent="469265">
              <a:lnSpc>
                <a:spcPct val="147400"/>
              </a:lnSpc>
              <a:spcBef>
                <a:spcPts val="480"/>
              </a:spcBef>
            </a:pPr>
            <a:r>
              <a:rPr sz="1900" spc="-10" dirty="0">
                <a:latin typeface="Comic Sans MS"/>
                <a:cs typeface="Comic Sans MS"/>
              </a:rPr>
              <a:t>s</a:t>
            </a:r>
            <a:r>
              <a:rPr sz="1900" spc="-5" dirty="0">
                <a:latin typeface="Comic Sans MS"/>
                <a:cs typeface="Comic Sans MS"/>
              </a:rPr>
              <a:t>y</a:t>
            </a:r>
            <a:r>
              <a:rPr sz="1900" spc="-10" dirty="0">
                <a:latin typeface="Comic Sans MS"/>
                <a:cs typeface="Comic Sans MS"/>
              </a:rPr>
              <a:t>s</a:t>
            </a:r>
            <a:r>
              <a:rPr sz="1900" spc="-5" dirty="0">
                <a:latin typeface="Comic Sans MS"/>
                <a:cs typeface="Comic Sans MS"/>
              </a:rPr>
              <a:t>t</a:t>
            </a:r>
            <a:r>
              <a:rPr sz="1900" spc="-10" dirty="0">
                <a:latin typeface="Comic Sans MS"/>
                <a:cs typeface="Comic Sans MS"/>
              </a:rPr>
              <a:t>e</a:t>
            </a:r>
            <a:r>
              <a:rPr sz="1900" spc="0" dirty="0">
                <a:latin typeface="Comic Sans MS"/>
                <a:cs typeface="Comic Sans MS"/>
              </a:rPr>
              <a:t>m </a:t>
            </a:r>
            <a:r>
              <a:rPr sz="1900" spc="-10" dirty="0">
                <a:latin typeface="Comic Sans MS"/>
                <a:cs typeface="Comic Sans MS"/>
              </a:rPr>
              <a:t>i</a:t>
            </a:r>
            <a:r>
              <a:rPr sz="1900" spc="-15" dirty="0">
                <a:latin typeface="Comic Sans MS"/>
                <a:cs typeface="Comic Sans MS"/>
              </a:rPr>
              <a:t>n</a:t>
            </a:r>
            <a:r>
              <a:rPr sz="1900" spc="-5" dirty="0">
                <a:latin typeface="Comic Sans MS"/>
                <a:cs typeface="Comic Sans MS"/>
              </a:rPr>
              <a:t>t</a:t>
            </a:r>
            <a:r>
              <a:rPr sz="1900" spc="-10" dirty="0">
                <a:latin typeface="Comic Sans MS"/>
                <a:cs typeface="Comic Sans MS"/>
              </a:rPr>
              <a:t>e</a:t>
            </a:r>
            <a:r>
              <a:rPr sz="1900" spc="-15" dirty="0">
                <a:latin typeface="Comic Sans MS"/>
                <a:cs typeface="Comic Sans MS"/>
              </a:rPr>
              <a:t>g</a:t>
            </a:r>
            <a:r>
              <a:rPr sz="1900" spc="-10" dirty="0">
                <a:latin typeface="Comic Sans MS"/>
                <a:cs typeface="Comic Sans MS"/>
              </a:rPr>
              <a:t>r</a:t>
            </a:r>
            <a:r>
              <a:rPr sz="1900" spc="-5" dirty="0">
                <a:latin typeface="Comic Sans MS"/>
                <a:cs typeface="Comic Sans MS"/>
              </a:rPr>
              <a:t>at</a:t>
            </a:r>
            <a:r>
              <a:rPr sz="1900" spc="-10" dirty="0">
                <a:latin typeface="Comic Sans MS"/>
                <a:cs typeface="Comic Sans MS"/>
              </a:rPr>
              <a:t>i</a:t>
            </a:r>
            <a:r>
              <a:rPr sz="1900" spc="-5" dirty="0">
                <a:latin typeface="Comic Sans MS"/>
                <a:cs typeface="Comic Sans MS"/>
              </a:rPr>
              <a:t>o</a:t>
            </a:r>
            <a:r>
              <a:rPr sz="1900" spc="0" dirty="0">
                <a:latin typeface="Comic Sans MS"/>
                <a:cs typeface="Comic Sans MS"/>
              </a:rPr>
              <a:t>n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81573" y="5127244"/>
            <a:ext cx="1162050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-10" dirty="0">
                <a:latin typeface="Comic Sans MS"/>
                <a:cs typeface="Comic Sans MS"/>
              </a:rPr>
              <a:t>efficie</a:t>
            </a:r>
            <a:r>
              <a:rPr sz="1900" spc="-15" dirty="0">
                <a:latin typeface="Comic Sans MS"/>
                <a:cs typeface="Comic Sans MS"/>
              </a:rPr>
              <a:t>n</a:t>
            </a:r>
            <a:r>
              <a:rPr sz="1900" spc="-10" dirty="0">
                <a:latin typeface="Comic Sans MS"/>
                <a:cs typeface="Comic Sans MS"/>
              </a:rPr>
              <a:t>c</a:t>
            </a:r>
            <a:r>
              <a:rPr sz="1900" spc="0" dirty="0">
                <a:latin typeface="Comic Sans MS"/>
                <a:cs typeface="Comic Sans MS"/>
              </a:rPr>
              <a:t>y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3369" y="4767580"/>
            <a:ext cx="1656714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-10" dirty="0">
                <a:latin typeface="Comic Sans MS"/>
                <a:cs typeface="Comic Sans MS"/>
              </a:rPr>
              <a:t>m</a:t>
            </a:r>
            <a:r>
              <a:rPr sz="1900" spc="-5" dirty="0">
                <a:latin typeface="Comic Sans MS"/>
                <a:cs typeface="Comic Sans MS"/>
              </a:rPr>
              <a:t>a</a:t>
            </a:r>
            <a:r>
              <a:rPr sz="1900" spc="-10" dirty="0">
                <a:latin typeface="Comic Sans MS"/>
                <a:cs typeface="Comic Sans MS"/>
              </a:rPr>
              <a:t>i</a:t>
            </a:r>
            <a:r>
              <a:rPr sz="1900" spc="-15" dirty="0">
                <a:latin typeface="Comic Sans MS"/>
                <a:cs typeface="Comic Sans MS"/>
              </a:rPr>
              <a:t>n</a:t>
            </a:r>
            <a:r>
              <a:rPr sz="1900" spc="-5" dirty="0">
                <a:latin typeface="Comic Sans MS"/>
                <a:cs typeface="Comic Sans MS"/>
              </a:rPr>
              <a:t>ta</a:t>
            </a:r>
            <a:r>
              <a:rPr sz="1900" spc="-10" dirty="0">
                <a:latin typeface="Comic Sans MS"/>
                <a:cs typeface="Comic Sans MS"/>
              </a:rPr>
              <a:t>i</a:t>
            </a:r>
            <a:r>
              <a:rPr sz="1900" spc="-15" dirty="0">
                <a:latin typeface="Comic Sans MS"/>
                <a:cs typeface="Comic Sans MS"/>
              </a:rPr>
              <a:t>n</a:t>
            </a:r>
            <a:r>
              <a:rPr sz="1900" spc="-5" dirty="0">
                <a:latin typeface="Comic Sans MS"/>
                <a:cs typeface="Comic Sans MS"/>
              </a:rPr>
              <a:t>a</a:t>
            </a:r>
            <a:r>
              <a:rPr sz="1900" spc="-15" dirty="0">
                <a:latin typeface="Comic Sans MS"/>
                <a:cs typeface="Comic Sans MS"/>
              </a:rPr>
              <a:t>b</a:t>
            </a:r>
            <a:r>
              <a:rPr sz="1900" spc="-10" dirty="0">
                <a:latin typeface="Comic Sans MS"/>
                <a:cs typeface="Comic Sans MS"/>
              </a:rPr>
              <a:t>i</a:t>
            </a:r>
            <a:r>
              <a:rPr sz="1900" spc="-15" dirty="0">
                <a:latin typeface="Comic Sans MS"/>
                <a:cs typeface="Comic Sans MS"/>
              </a:rPr>
              <a:t>l</a:t>
            </a:r>
            <a:r>
              <a:rPr sz="1900" spc="-10" dirty="0">
                <a:latin typeface="Comic Sans MS"/>
                <a:cs typeface="Comic Sans MS"/>
              </a:rPr>
              <a:t>i</a:t>
            </a:r>
            <a:r>
              <a:rPr sz="1900" spc="-5" dirty="0">
                <a:latin typeface="Comic Sans MS"/>
                <a:cs typeface="Comic Sans MS"/>
              </a:rPr>
              <a:t>t</a:t>
            </a:r>
            <a:r>
              <a:rPr sz="1900" spc="0" dirty="0">
                <a:latin typeface="Comic Sans MS"/>
                <a:cs typeface="Comic Sans MS"/>
              </a:rPr>
              <a:t>y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1596" y="6178804"/>
            <a:ext cx="2132330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639570" algn="l"/>
                <a:tab pos="2118995" algn="l"/>
              </a:tabLst>
            </a:pPr>
            <a:r>
              <a:rPr sz="1900" spc="-10" dirty="0">
                <a:latin typeface="Comic Sans MS"/>
                <a:cs typeface="Comic Sans MS"/>
              </a:rPr>
              <a:t>f</a:t>
            </a:r>
            <a:r>
              <a:rPr sz="1900" spc="-5" dirty="0">
                <a:latin typeface="Comic Sans MS"/>
                <a:cs typeface="Comic Sans MS"/>
              </a:rPr>
              <a:t>u</a:t>
            </a:r>
            <a:r>
              <a:rPr sz="1900" spc="-15" dirty="0">
                <a:latin typeface="Comic Sans MS"/>
                <a:cs typeface="Comic Sans MS"/>
              </a:rPr>
              <a:t>n</a:t>
            </a:r>
            <a:r>
              <a:rPr sz="1900" spc="-10" dirty="0">
                <a:latin typeface="Comic Sans MS"/>
                <a:cs typeface="Comic Sans MS"/>
              </a:rPr>
              <a:t>c</a:t>
            </a:r>
            <a:r>
              <a:rPr sz="1900" spc="-5" dirty="0">
                <a:latin typeface="Comic Sans MS"/>
                <a:cs typeface="Comic Sans MS"/>
              </a:rPr>
              <a:t>t</a:t>
            </a:r>
            <a:r>
              <a:rPr sz="1900" spc="-10" dirty="0">
                <a:latin typeface="Comic Sans MS"/>
                <a:cs typeface="Comic Sans MS"/>
              </a:rPr>
              <a:t>i</a:t>
            </a:r>
            <a:r>
              <a:rPr sz="1900" spc="-5" dirty="0">
                <a:latin typeface="Comic Sans MS"/>
                <a:cs typeface="Comic Sans MS"/>
              </a:rPr>
              <a:t>o</a:t>
            </a:r>
            <a:r>
              <a:rPr sz="1900" spc="-15" dirty="0">
                <a:latin typeface="Comic Sans MS"/>
                <a:cs typeface="Comic Sans MS"/>
              </a:rPr>
              <a:t>n</a:t>
            </a:r>
            <a:r>
              <a:rPr sz="1900" spc="-5" dirty="0">
                <a:latin typeface="Comic Sans MS"/>
                <a:cs typeface="Comic Sans MS"/>
              </a:rPr>
              <a:t>a</a:t>
            </a:r>
            <a:r>
              <a:rPr sz="1900" spc="-10" dirty="0">
                <a:latin typeface="Comic Sans MS"/>
                <a:cs typeface="Comic Sans MS"/>
              </a:rPr>
              <a:t>li</a:t>
            </a:r>
            <a:r>
              <a:rPr sz="1900" spc="-5" dirty="0">
                <a:latin typeface="Comic Sans MS"/>
                <a:cs typeface="Comic Sans MS"/>
              </a:rPr>
              <a:t>t</a:t>
            </a:r>
            <a:r>
              <a:rPr sz="1900" spc="0" dirty="0">
                <a:latin typeface="Comic Sans MS"/>
                <a:cs typeface="Comic Sans MS"/>
              </a:rPr>
              <a:t>y	</a:t>
            </a:r>
            <a:r>
              <a:rPr sz="1900" u="heavy" spc="0" dirty="0">
                <a:latin typeface="Comic Sans MS"/>
                <a:cs typeface="Comic Sans MS"/>
              </a:rPr>
              <a:t> 	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70180" y="4685284"/>
            <a:ext cx="1122045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-5" dirty="0">
                <a:latin typeface="Comic Sans MS"/>
                <a:cs typeface="Comic Sans MS"/>
              </a:rPr>
              <a:t>w</a:t>
            </a:r>
            <a:r>
              <a:rPr sz="1900" spc="-10" dirty="0">
                <a:latin typeface="Comic Sans MS"/>
                <a:cs typeface="Comic Sans MS"/>
              </a:rPr>
              <a:t>hi</a:t>
            </a:r>
            <a:r>
              <a:rPr sz="1900" spc="-5" dirty="0">
                <a:latin typeface="Comic Sans MS"/>
                <a:cs typeface="Comic Sans MS"/>
              </a:rPr>
              <a:t>t</a:t>
            </a:r>
            <a:r>
              <a:rPr sz="1900" spc="0" dirty="0">
                <a:latin typeface="Comic Sans MS"/>
                <a:cs typeface="Comic Sans MS"/>
              </a:rPr>
              <a:t>e</a:t>
            </a:r>
            <a:r>
              <a:rPr sz="1900" spc="-10" dirty="0">
                <a:latin typeface="Comic Sans MS"/>
                <a:cs typeface="Comic Sans MS"/>
              </a:rPr>
              <a:t> </a:t>
            </a:r>
            <a:r>
              <a:rPr sz="1900" spc="-15" dirty="0">
                <a:latin typeface="Comic Sans MS"/>
                <a:cs typeface="Comic Sans MS"/>
              </a:rPr>
              <a:t>b</a:t>
            </a:r>
            <a:r>
              <a:rPr sz="1900" spc="-5" dirty="0">
                <a:latin typeface="Comic Sans MS"/>
                <a:cs typeface="Comic Sans MS"/>
              </a:rPr>
              <a:t>o</a:t>
            </a:r>
            <a:r>
              <a:rPr sz="1900" spc="0" dirty="0">
                <a:latin typeface="Comic Sans MS"/>
                <a:cs typeface="Comic Sans MS"/>
              </a:rPr>
              <a:t>x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1788" y="4685284"/>
            <a:ext cx="1090930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-15" dirty="0">
                <a:latin typeface="Comic Sans MS"/>
                <a:cs typeface="Comic Sans MS"/>
              </a:rPr>
              <a:t>b</a:t>
            </a:r>
            <a:r>
              <a:rPr sz="1900" spc="-10" dirty="0">
                <a:latin typeface="Comic Sans MS"/>
                <a:cs typeface="Comic Sans MS"/>
              </a:rPr>
              <a:t>l</a:t>
            </a:r>
            <a:r>
              <a:rPr sz="1900" spc="-5" dirty="0">
                <a:latin typeface="Comic Sans MS"/>
                <a:cs typeface="Comic Sans MS"/>
              </a:rPr>
              <a:t>a</a:t>
            </a:r>
            <a:r>
              <a:rPr sz="1900" spc="-10" dirty="0">
                <a:latin typeface="Comic Sans MS"/>
                <a:cs typeface="Comic Sans MS"/>
              </a:rPr>
              <a:t>c</a:t>
            </a:r>
            <a:r>
              <a:rPr sz="1900" spc="0" dirty="0">
                <a:latin typeface="Comic Sans MS"/>
                <a:cs typeface="Comic Sans MS"/>
              </a:rPr>
              <a:t>k</a:t>
            </a:r>
            <a:r>
              <a:rPr sz="1900" spc="-10" dirty="0">
                <a:latin typeface="Comic Sans MS"/>
                <a:cs typeface="Comic Sans MS"/>
              </a:rPr>
              <a:t> </a:t>
            </a:r>
            <a:r>
              <a:rPr sz="1900" spc="-15" dirty="0">
                <a:latin typeface="Comic Sans MS"/>
                <a:cs typeface="Comic Sans MS"/>
              </a:rPr>
              <a:t>b</a:t>
            </a:r>
            <a:r>
              <a:rPr sz="1900" spc="-5" dirty="0">
                <a:latin typeface="Comic Sans MS"/>
                <a:cs typeface="Comic Sans MS"/>
              </a:rPr>
              <a:t>o</a:t>
            </a:r>
            <a:r>
              <a:rPr sz="1900" spc="0" dirty="0">
                <a:latin typeface="Comic Sans MS"/>
                <a:cs typeface="Comic Sans MS"/>
              </a:rPr>
              <a:t>x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00297" y="4284980"/>
            <a:ext cx="161988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002060"/>
                </a:solidFill>
                <a:latin typeface="Comic Sans MS"/>
                <a:cs typeface="Comic Sans MS"/>
              </a:rPr>
              <a:t>Acc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essibili</a:t>
            </a:r>
            <a:r>
              <a:rPr sz="2100" spc="-10" dirty="0">
                <a:solidFill>
                  <a:srgbClr val="002060"/>
                </a:solidFill>
                <a:latin typeface="Comic Sans MS"/>
                <a:cs typeface="Comic Sans MS"/>
              </a:rPr>
              <a:t>t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y</a:t>
            </a:r>
            <a:endParaRPr sz="2100">
              <a:solidFill>
                <a:srgbClr val="002060"/>
              </a:solidFill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42968" y="6703060"/>
            <a:ext cx="194754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100" spc="-10" dirty="0">
                <a:solidFill>
                  <a:srgbClr val="002060"/>
                </a:solidFill>
                <a:latin typeface="Comic Sans MS"/>
                <a:cs typeface="Comic Sans MS"/>
              </a:rPr>
              <a:t>Ch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a</a:t>
            </a:r>
            <a:r>
              <a:rPr sz="2100" spc="-5" dirty="0">
                <a:solidFill>
                  <a:srgbClr val="002060"/>
                </a:solidFill>
                <a:latin typeface="Comic Sans MS"/>
                <a:cs typeface="Comic Sans MS"/>
              </a:rPr>
              <a:t>r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a</a:t>
            </a:r>
            <a:r>
              <a:rPr sz="2100" spc="-5" dirty="0">
                <a:solidFill>
                  <a:srgbClr val="002060"/>
                </a:solidFill>
                <a:latin typeface="Comic Sans MS"/>
                <a:cs typeface="Comic Sans MS"/>
              </a:rPr>
              <a:t>c</a:t>
            </a:r>
            <a:r>
              <a:rPr sz="2100" spc="-10" dirty="0">
                <a:solidFill>
                  <a:srgbClr val="002060"/>
                </a:solidFill>
                <a:latin typeface="Comic Sans MS"/>
                <a:cs typeface="Comic Sans MS"/>
              </a:rPr>
              <a:t>t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e</a:t>
            </a:r>
            <a:r>
              <a:rPr sz="2100" spc="-5" dirty="0">
                <a:solidFill>
                  <a:srgbClr val="002060"/>
                </a:solidFill>
                <a:latin typeface="Comic Sans MS"/>
                <a:cs typeface="Comic Sans MS"/>
              </a:rPr>
              <a:t>r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is</a:t>
            </a:r>
            <a:r>
              <a:rPr sz="2100" spc="-10" dirty="0">
                <a:solidFill>
                  <a:srgbClr val="002060"/>
                </a:solidFill>
                <a:latin typeface="Comic Sans MS"/>
                <a:cs typeface="Comic Sans MS"/>
              </a:rPr>
              <a:t>t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i</a:t>
            </a:r>
            <a:r>
              <a:rPr sz="2100" spc="-5" dirty="0">
                <a:solidFill>
                  <a:srgbClr val="002060"/>
                </a:solidFill>
                <a:latin typeface="Comic Sans MS"/>
                <a:cs typeface="Comic Sans MS"/>
              </a:rPr>
              <a:t>c</a:t>
            </a:r>
            <a:r>
              <a:rPr sz="2100" spc="0" dirty="0">
                <a:solidFill>
                  <a:srgbClr val="002060"/>
                </a:solidFill>
                <a:latin typeface="Comic Sans MS"/>
                <a:cs typeface="Comic Sans MS"/>
              </a:rPr>
              <a:t>s</a:t>
            </a:r>
            <a:endParaRPr sz="2100" dirty="0">
              <a:solidFill>
                <a:srgbClr val="002060"/>
              </a:solidFill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06764" y="5486908"/>
            <a:ext cx="968375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-5" dirty="0">
                <a:latin typeface="Comic Sans MS"/>
                <a:cs typeface="Comic Sans MS"/>
              </a:rPr>
              <a:t>u</a:t>
            </a:r>
            <a:r>
              <a:rPr sz="1900" spc="-10" dirty="0">
                <a:latin typeface="Comic Sans MS"/>
                <a:cs typeface="Comic Sans MS"/>
              </a:rPr>
              <a:t>s</a:t>
            </a:r>
            <a:r>
              <a:rPr sz="1900" spc="-5" dirty="0">
                <a:latin typeface="Comic Sans MS"/>
                <a:cs typeface="Comic Sans MS"/>
              </a:rPr>
              <a:t>a</a:t>
            </a:r>
            <a:r>
              <a:rPr sz="1900" spc="-15" dirty="0">
                <a:latin typeface="Comic Sans MS"/>
                <a:cs typeface="Comic Sans MS"/>
              </a:rPr>
              <a:t>b</a:t>
            </a:r>
            <a:r>
              <a:rPr sz="1900" spc="-10" dirty="0">
                <a:latin typeface="Comic Sans MS"/>
                <a:cs typeface="Comic Sans MS"/>
              </a:rPr>
              <a:t>ili</a:t>
            </a:r>
            <a:r>
              <a:rPr sz="1900" spc="-5" dirty="0">
                <a:latin typeface="Comic Sans MS"/>
                <a:cs typeface="Comic Sans MS"/>
              </a:rPr>
              <a:t>t</a:t>
            </a:r>
            <a:r>
              <a:rPr sz="1900" spc="0" dirty="0">
                <a:latin typeface="Comic Sans MS"/>
                <a:cs typeface="Comic Sans MS"/>
              </a:rPr>
              <a:t>y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2362" y="5846572"/>
            <a:ext cx="1105535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-10" dirty="0">
                <a:latin typeface="Comic Sans MS"/>
                <a:cs typeface="Comic Sans MS"/>
              </a:rPr>
              <a:t>reli</a:t>
            </a:r>
            <a:r>
              <a:rPr sz="1900" spc="-5" dirty="0">
                <a:latin typeface="Comic Sans MS"/>
                <a:cs typeface="Comic Sans MS"/>
              </a:rPr>
              <a:t>a</a:t>
            </a:r>
            <a:r>
              <a:rPr sz="1900" spc="-15" dirty="0">
                <a:latin typeface="Comic Sans MS"/>
                <a:cs typeface="Comic Sans MS"/>
              </a:rPr>
              <a:t>b</a:t>
            </a:r>
            <a:r>
              <a:rPr sz="1900" spc="-10" dirty="0">
                <a:latin typeface="Comic Sans MS"/>
                <a:cs typeface="Comic Sans MS"/>
              </a:rPr>
              <a:t>ili</a:t>
            </a:r>
            <a:r>
              <a:rPr sz="1900" spc="-5" dirty="0">
                <a:latin typeface="Comic Sans MS"/>
                <a:cs typeface="Comic Sans MS"/>
              </a:rPr>
              <a:t>t</a:t>
            </a:r>
            <a:r>
              <a:rPr sz="1900" spc="0" dirty="0">
                <a:latin typeface="Comic Sans MS"/>
                <a:cs typeface="Comic Sans MS"/>
              </a:rPr>
              <a:t>y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9151" y="4407916"/>
            <a:ext cx="1210310" cy="30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-10" dirty="0">
                <a:latin typeface="Comic Sans MS"/>
                <a:cs typeface="Comic Sans MS"/>
              </a:rPr>
              <a:t>p</a:t>
            </a:r>
            <a:r>
              <a:rPr sz="1900" spc="-5" dirty="0">
                <a:latin typeface="Comic Sans MS"/>
                <a:cs typeface="Comic Sans MS"/>
              </a:rPr>
              <a:t>o</a:t>
            </a:r>
            <a:r>
              <a:rPr sz="1900" spc="-10" dirty="0">
                <a:latin typeface="Comic Sans MS"/>
                <a:cs typeface="Comic Sans MS"/>
              </a:rPr>
              <a:t>r</a:t>
            </a:r>
            <a:r>
              <a:rPr sz="1900" spc="-5" dirty="0">
                <a:latin typeface="Comic Sans MS"/>
                <a:cs typeface="Comic Sans MS"/>
              </a:rPr>
              <a:t>ta</a:t>
            </a:r>
            <a:r>
              <a:rPr sz="1900" spc="-15" dirty="0">
                <a:latin typeface="Comic Sans MS"/>
                <a:cs typeface="Comic Sans MS"/>
              </a:rPr>
              <a:t>b</a:t>
            </a:r>
            <a:r>
              <a:rPr sz="1900" spc="-10" dirty="0">
                <a:latin typeface="Comic Sans MS"/>
                <a:cs typeface="Comic Sans MS"/>
              </a:rPr>
              <a:t>ili</a:t>
            </a:r>
            <a:r>
              <a:rPr sz="1900" spc="-5" dirty="0">
                <a:latin typeface="Comic Sans MS"/>
                <a:cs typeface="Comic Sans MS"/>
              </a:rPr>
              <a:t>t</a:t>
            </a:r>
            <a:r>
              <a:rPr sz="1900" spc="0" dirty="0">
                <a:latin typeface="Comic Sans MS"/>
                <a:cs typeface="Comic Sans MS"/>
              </a:rPr>
              <a:t>y</a:t>
            </a:r>
            <a:endParaRPr sz="1900">
              <a:latin typeface="Comic Sans MS"/>
              <a:cs typeface="Comic Sans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80983" y="4637146"/>
            <a:ext cx="479473" cy="1"/>
          </a:xfrm>
          <a:custGeom>
            <a:avLst/>
            <a:gdLst/>
            <a:ahLst/>
            <a:cxnLst/>
            <a:rect l="l" t="t" r="r" b="b"/>
            <a:pathLst>
              <a:path w="479473" h="1">
                <a:moveTo>
                  <a:pt x="0" y="0"/>
                </a:moveTo>
                <a:lnTo>
                  <a:pt x="479473" y="1"/>
                </a:lnTo>
              </a:path>
            </a:pathLst>
          </a:custGeom>
          <a:ln w="1331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83278" y="2330450"/>
            <a:ext cx="3975735" cy="46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491490" algn="l"/>
              </a:tabLst>
            </a:pPr>
            <a:r>
              <a:rPr sz="2400" dirty="0">
                <a:latin typeface="Calibri"/>
                <a:cs typeface="Calibri"/>
              </a:rPr>
              <a:t>-	</a:t>
            </a:r>
            <a:r>
              <a:rPr sz="2400" spc="25" dirty="0">
                <a:latin typeface="Calibri"/>
                <a:cs typeface="Calibri"/>
              </a:rPr>
              <a:t>W</a:t>
            </a:r>
            <a:r>
              <a:rPr sz="2400" spc="20" dirty="0">
                <a:latin typeface="Calibri"/>
                <a:cs typeface="Calibri"/>
              </a:rPr>
              <a:t>h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?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250" dirty="0">
                <a:latin typeface="Calibri"/>
                <a:cs typeface="Calibri"/>
              </a:rPr>
              <a:t>T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sc</a:t>
            </a:r>
            <a:r>
              <a:rPr sz="2400" spc="20" dirty="0">
                <a:latin typeface="Calibri"/>
                <a:cs typeface="Calibri"/>
              </a:rPr>
              <a:t>h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du</a:t>
            </a:r>
            <a:r>
              <a:rPr sz="2400" spc="0" dirty="0">
                <a:latin typeface="Calibri"/>
                <a:cs typeface="Calibri"/>
              </a:rPr>
              <a:t>li</a:t>
            </a:r>
            <a:r>
              <a:rPr sz="2400" spc="20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83278" y="2772410"/>
            <a:ext cx="4872355" cy="13525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491490" algn="l"/>
              </a:tabLst>
            </a:pPr>
            <a:r>
              <a:rPr sz="2400" dirty="0">
                <a:latin typeface="Calibri"/>
                <a:cs typeface="Calibri"/>
              </a:rPr>
              <a:t>-	</a:t>
            </a:r>
            <a:r>
              <a:rPr sz="2400" spc="25" dirty="0">
                <a:latin typeface="Calibri"/>
                <a:cs typeface="Calibri"/>
              </a:rPr>
              <a:t>H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spc="20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?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A</a:t>
            </a:r>
            <a:r>
              <a:rPr sz="2400" spc="20" dirty="0">
                <a:latin typeface="Calibri"/>
                <a:cs typeface="Calibri"/>
              </a:rPr>
              <a:t>u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15" dirty="0">
                <a:latin typeface="Calibri"/>
                <a:cs typeface="Calibri"/>
              </a:rPr>
              <a:t>o</a:t>
            </a:r>
            <a:r>
              <a:rPr sz="2400" spc="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d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v</a:t>
            </a:r>
            <a:r>
              <a:rPr sz="2400" spc="20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.</a:t>
            </a:r>
            <a:r>
              <a:rPr sz="2400" spc="25" dirty="0">
                <a:latin typeface="Calibri"/>
                <a:cs typeface="Calibri"/>
              </a:rPr>
              <a:t> m</a:t>
            </a:r>
            <a:r>
              <a:rPr sz="2400" spc="10" dirty="0">
                <a:latin typeface="Calibri"/>
                <a:cs typeface="Calibri"/>
              </a:rPr>
              <a:t>a</a:t>
            </a:r>
            <a:r>
              <a:rPr sz="2400" spc="20" dirty="0">
                <a:latin typeface="Calibri"/>
                <a:cs typeface="Calibri"/>
              </a:rPr>
              <a:t>nu</a:t>
            </a:r>
            <a:r>
              <a:rPr sz="2400" spc="10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62752" y="3217418"/>
            <a:ext cx="4600575" cy="46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spc="25" dirty="0">
                <a:latin typeface="Calibri"/>
                <a:cs typeface="Calibri"/>
              </a:rPr>
              <a:t>W</a:t>
            </a:r>
            <a:r>
              <a:rPr sz="2400" spc="2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?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w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v</a:t>
            </a:r>
            <a:r>
              <a:rPr sz="2400" spc="20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.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10" dirty="0">
                <a:latin typeface="Calibri"/>
                <a:cs typeface="Calibri"/>
              </a:rPr>
              <a:t>eg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ss</a:t>
            </a:r>
            <a:r>
              <a:rPr sz="2400" spc="0" dirty="0">
                <a:latin typeface="Calibri"/>
                <a:cs typeface="Calibri"/>
              </a:rPr>
              <a:t>i</a:t>
            </a:r>
            <a:r>
              <a:rPr sz="2400" spc="15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62752" y="3662426"/>
            <a:ext cx="3853815" cy="46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spc="25" dirty="0">
                <a:latin typeface="Calibri"/>
                <a:cs typeface="Calibri"/>
              </a:rPr>
              <a:t>W</a:t>
            </a:r>
            <a:r>
              <a:rPr sz="2400" spc="20" dirty="0">
                <a:latin typeface="Calibri"/>
                <a:cs typeface="Calibri"/>
              </a:rPr>
              <a:t>h</a:t>
            </a:r>
            <a:r>
              <a:rPr sz="2400" spc="15" dirty="0">
                <a:latin typeface="Calibri"/>
                <a:cs typeface="Calibri"/>
              </a:rPr>
              <a:t>o</a:t>
            </a:r>
            <a:r>
              <a:rPr sz="2400" spc="30" dirty="0">
                <a:latin typeface="Calibri"/>
                <a:cs typeface="Calibri"/>
              </a:rPr>
              <a:t>m</a:t>
            </a:r>
            <a:r>
              <a:rPr sz="2400" spc="0" dirty="0">
                <a:latin typeface="Calibri"/>
                <a:cs typeface="Calibri"/>
              </a:rPr>
              <a:t>?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250" dirty="0">
                <a:latin typeface="Calibri"/>
                <a:cs typeface="Calibri"/>
              </a:rPr>
              <a:t>T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spc="10" dirty="0">
                <a:latin typeface="Calibri"/>
                <a:cs typeface="Calibri"/>
              </a:rPr>
              <a:t>a</a:t>
            </a:r>
            <a:r>
              <a:rPr sz="2400" spc="20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i</a:t>
            </a:r>
            <a:r>
              <a:rPr sz="2400" spc="15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0949B6C5-F876-3248-A09D-9E8F444714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8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/>
          </p:cNvSpPr>
          <p:nvPr/>
        </p:nvSpPr>
        <p:spPr>
          <a:xfrm>
            <a:off x="2456592" y="2778246"/>
            <a:ext cx="6107762" cy="1200505"/>
          </a:xfrm>
          <a:prstGeom prst="rect">
            <a:avLst/>
          </a:prstGeom>
          <a:noFill/>
          <a:ln>
            <a:noFill/>
          </a:ln>
        </p:spPr>
        <p:txBody>
          <a:bodyPr lIns="106916" tIns="106916" rIns="106916" bIns="106916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4000" dirty="0"/>
              <a:t>Software Testing</a:t>
            </a:r>
          </a:p>
          <a:p>
            <a:pPr algn="ctr"/>
            <a:r>
              <a:rPr lang="en-US" sz="4000" dirty="0"/>
              <a:t>- Whitebox Testing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249975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CA72-FAC3-0C48-BB01-6585D320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Whitebox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E807C1-4BF9-B64C-9881-274535F15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671" y="1737995"/>
            <a:ext cx="4278630" cy="4987290"/>
          </a:xfrm>
        </p:spPr>
        <p:txBody>
          <a:bodyPr/>
          <a:lstStyle/>
          <a:p>
            <a:r>
              <a:rPr lang="en-US" dirty="0"/>
              <a:t>Exhaustive Testing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There are many possible paths!</a:t>
            </a:r>
          </a:p>
          <a:p>
            <a:pPr lvl="1"/>
            <a:r>
              <a:rPr lang="en-US" dirty="0"/>
              <a:t>5</a:t>
            </a:r>
            <a:r>
              <a:rPr lang="en-US" baseline="30000" dirty="0"/>
              <a:t>20</a:t>
            </a:r>
            <a:r>
              <a:rPr lang="en-US" dirty="0"/>
              <a:t> (~10</a:t>
            </a:r>
            <a:r>
              <a:rPr lang="en-US" baseline="30000" dirty="0"/>
              <a:t>14</a:t>
            </a:r>
            <a:r>
              <a:rPr lang="en-US" dirty="0"/>
              <a:t> ) different paths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4840E-C10C-1F49-B1D0-8B7C0158B95D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677151" y="1737995"/>
            <a:ext cx="3860549" cy="4392929"/>
          </a:xfrm>
        </p:spPr>
        <p:txBody>
          <a:bodyPr/>
          <a:lstStyle/>
          <a:p>
            <a:r>
              <a:rPr lang="en-US" dirty="0"/>
              <a:t>Selective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Path selection criteria</a:t>
            </a:r>
          </a:p>
          <a:p>
            <a:pPr lvl="1"/>
            <a:r>
              <a:rPr lang="en-US" dirty="0"/>
              <a:t>All paths</a:t>
            </a:r>
          </a:p>
          <a:p>
            <a:pPr lvl="1"/>
            <a:r>
              <a:rPr lang="en-US" dirty="0"/>
              <a:t>Statement coverage</a:t>
            </a:r>
          </a:p>
          <a:p>
            <a:pPr lvl="1"/>
            <a:r>
              <a:rPr lang="en-US" dirty="0"/>
              <a:t>Branch coverage</a:t>
            </a:r>
          </a:p>
          <a:p>
            <a:pPr lvl="1"/>
            <a:r>
              <a:rPr lang="en-US" dirty="0"/>
              <a:t>Method coverage…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7E2EF-E71D-8941-AD69-0A1E524CF9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F3B80-FBE5-8E47-B030-2B845C12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254250"/>
            <a:ext cx="2743200" cy="19812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7BD50D07-3107-2847-9B11-3E89E20F9899}"/>
              </a:ext>
            </a:extLst>
          </p:cNvPr>
          <p:cNvSpPr/>
          <p:nvPr/>
        </p:nvSpPr>
        <p:spPr>
          <a:xfrm>
            <a:off x="4584700" y="3016250"/>
            <a:ext cx="990599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A93B1E-F904-8C48-A75F-A368440BF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75" y="2183533"/>
            <a:ext cx="2558925" cy="220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0C6807-4C40-0441-BE11-4150260F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Measures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5CAEE1-12BA-1040-B38F-4579C7F0A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Code Coverage measure:  </a:t>
            </a:r>
          </a:p>
          <a:p>
            <a:pPr lvl="1"/>
            <a:r>
              <a:rPr lang="en-US" sz="2000" dirty="0"/>
              <a:t>Any test T, any criterion, how good is it (% of code coverage).</a:t>
            </a:r>
          </a:p>
          <a:p>
            <a:r>
              <a:rPr lang="en-US" sz="2400" dirty="0"/>
              <a:t>Statement Coverage (CV</a:t>
            </a:r>
            <a:r>
              <a:rPr lang="en-US" sz="2400" baseline="-25000" dirty="0"/>
              <a:t>s</a:t>
            </a:r>
            <a:r>
              <a:rPr lang="en-US" sz="2400" dirty="0"/>
              <a:t>):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</a:rPr>
              <a:t>Portion of the statements</a:t>
            </a:r>
            <a:r>
              <a:rPr lang="en-US" sz="2000" dirty="0"/>
              <a:t> tested by at least one test case.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Branch Coverage:</a:t>
            </a:r>
          </a:p>
          <a:p>
            <a:pPr lvl="1"/>
            <a:r>
              <a:rPr lang="en-US" sz="2000" dirty="0"/>
              <a:t>Tests cover </a:t>
            </a:r>
            <a:r>
              <a:rPr lang="en-US" sz="2000" i="1" dirty="0">
                <a:solidFill>
                  <a:srgbClr val="FF0000"/>
                </a:solidFill>
              </a:rPr>
              <a:t>each decision element</a:t>
            </a:r>
            <a:r>
              <a:rPr lang="en-US" sz="2000" dirty="0"/>
              <a:t> in the code with all possible outcomes</a:t>
            </a:r>
          </a:p>
          <a:p>
            <a:pPr lvl="1"/>
            <a:r>
              <a:rPr lang="en-US" sz="2000" dirty="0"/>
              <a:t>Decision elements: If-then, Case, Loop</a:t>
            </a:r>
          </a:p>
          <a:p>
            <a:r>
              <a:rPr lang="en-US" sz="2400" dirty="0"/>
              <a:t>Method Coverage: </a:t>
            </a:r>
          </a:p>
          <a:p>
            <a:pPr lvl="1"/>
            <a:r>
              <a:rPr lang="en-US" sz="2000" dirty="0"/>
              <a:t>Tests cover </a:t>
            </a:r>
            <a:r>
              <a:rPr lang="en-US" sz="2000" i="1" dirty="0">
                <a:solidFill>
                  <a:srgbClr val="FF0000"/>
                </a:solidFill>
              </a:rPr>
              <a:t>each method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021A2-C9F6-5843-9506-0F86577716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870B69-F249-6C4E-9114-35C63F2DA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3726400"/>
            <a:ext cx="2527300" cy="10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9756-469E-EA45-820D-CC7C78FB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Insurance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0A74-C8D4-8E43-A580-A051D1BAF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245" y="2025650"/>
            <a:ext cx="5271255" cy="331873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bool </a:t>
            </a:r>
            <a:r>
              <a:rPr lang="en-US" sz="2000" dirty="0" err="1"/>
              <a:t>AccClient</a:t>
            </a:r>
            <a:r>
              <a:rPr lang="en-US" sz="2000" dirty="0"/>
              <a:t>(</a:t>
            </a:r>
            <a:r>
              <a:rPr lang="en-US" sz="2000" dirty="0" err="1"/>
              <a:t>agetype</a:t>
            </a:r>
            <a:r>
              <a:rPr lang="en-US" sz="2000" dirty="0"/>
              <a:t> age; </a:t>
            </a:r>
            <a:r>
              <a:rPr lang="en-US" sz="2000" dirty="0" err="1"/>
              <a:t>gndrtype</a:t>
            </a:r>
            <a:r>
              <a:rPr lang="en-US" sz="2000" dirty="0"/>
              <a:t> gender)</a:t>
            </a:r>
          </a:p>
          <a:p>
            <a:pPr marL="0" indent="0">
              <a:buNone/>
            </a:pPr>
            <a:r>
              <a:rPr lang="en-US" sz="2000" dirty="0"/>
              <a:t>	bool accept;</a:t>
            </a:r>
          </a:p>
          <a:p>
            <a:pPr marL="0" indent="0">
              <a:buNone/>
            </a:pPr>
            <a:r>
              <a:rPr lang="en-US" sz="2000" dirty="0"/>
              <a:t>	if (gender=female)</a:t>
            </a:r>
          </a:p>
          <a:p>
            <a:pPr marL="0" indent="0">
              <a:buNone/>
            </a:pPr>
            <a:r>
              <a:rPr lang="en-US" sz="2000" dirty="0"/>
              <a:t>		accept := age &lt; 85;</a:t>
            </a:r>
          </a:p>
          <a:p>
            <a:pPr marL="0" indent="0">
              <a:buNone/>
            </a:pPr>
            <a:r>
              <a:rPr lang="en-US" sz="2000" dirty="0"/>
              <a:t>	else</a:t>
            </a:r>
          </a:p>
          <a:p>
            <a:pPr marL="0" indent="0">
              <a:buNone/>
            </a:pPr>
            <a:r>
              <a:rPr lang="en-US" sz="2000" dirty="0"/>
              <a:t>		accept := age &lt; 80;</a:t>
            </a:r>
          </a:p>
          <a:p>
            <a:pPr marL="0" indent="0">
              <a:buNone/>
            </a:pPr>
            <a:r>
              <a:rPr lang="en-US" sz="2000" dirty="0"/>
              <a:t>	return accept;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47906-1544-384A-8CAC-57FD3241F5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9424A-216F-7740-B1CE-1C850BAE2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910214"/>
            <a:ext cx="3657478" cy="44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1300" y="527304"/>
            <a:ext cx="4026535" cy="587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800" b="1" spc="-20" dirty="0">
                <a:solidFill>
                  <a:srgbClr val="996633"/>
                </a:solidFill>
                <a:latin typeface="Arial"/>
                <a:cs typeface="Arial"/>
              </a:rPr>
              <a:t>A</a:t>
            </a:r>
            <a:r>
              <a:rPr sz="3800" b="1" spc="-10" dirty="0">
                <a:solidFill>
                  <a:srgbClr val="996633"/>
                </a:solidFill>
                <a:latin typeface="Arial"/>
                <a:cs typeface="Arial"/>
              </a:rPr>
              <a:t>l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l</a:t>
            </a:r>
            <a:r>
              <a:rPr sz="3800" b="1" spc="-1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pa</a:t>
            </a:r>
            <a:r>
              <a:rPr sz="3800" b="1" spc="-10" dirty="0">
                <a:solidFill>
                  <a:srgbClr val="996633"/>
                </a:solidFill>
                <a:latin typeface="Arial"/>
                <a:cs typeface="Arial"/>
              </a:rPr>
              <a:t>t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h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 coverag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e</a:t>
            </a:r>
            <a:endParaRPr sz="3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557" y="5067300"/>
            <a:ext cx="4980940" cy="20637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427605" algn="l"/>
              </a:tabLst>
            </a:pP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sz="2000" spc="-26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000" spc="-254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spc="-26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&gt;	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1-2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-5-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3985"/>
              </a:lnSpc>
              <a:tabLst>
                <a:tab pos="2391410" algn="l"/>
              </a:tabLst>
            </a:pP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sz="2000" spc="-26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spc="-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000" spc="-8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spc="-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&gt;	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1-2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-6-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4010"/>
              </a:lnSpc>
              <a:tabLst>
                <a:tab pos="2385695" algn="l"/>
              </a:tabLst>
            </a:pP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sz="2000" spc="-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000" spc="-8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000" spc="-254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spc="-26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000" spc="-254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spc="-26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&gt;	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1-2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-5-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4010"/>
              </a:lnSpc>
              <a:tabLst>
                <a:tab pos="2338705" algn="l"/>
              </a:tabLst>
            </a:pP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sz="2000" spc="-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000" spc="-8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spc="-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&gt;	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1-2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-6-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473" y="1622171"/>
            <a:ext cx="278125" cy="715416"/>
          </a:xfrm>
          <a:custGeom>
            <a:avLst/>
            <a:gdLst/>
            <a:ahLst/>
            <a:cxnLst/>
            <a:rect l="l" t="t" r="r" b="b"/>
            <a:pathLst>
              <a:path w="278125" h="715416">
                <a:moveTo>
                  <a:pt x="278125" y="715416"/>
                </a:moveTo>
                <a:lnTo>
                  <a:pt x="238231" y="714488"/>
                </a:lnTo>
                <a:lnTo>
                  <a:pt x="186864" y="710020"/>
                </a:lnTo>
                <a:lnTo>
                  <a:pt x="142297" y="699671"/>
                </a:lnTo>
                <a:lnTo>
                  <a:pt x="133284" y="381819"/>
                </a:lnTo>
                <a:lnTo>
                  <a:pt x="131861" y="378421"/>
                </a:lnTo>
                <a:lnTo>
                  <a:pt x="87841" y="364254"/>
                </a:lnTo>
                <a:lnTo>
                  <a:pt x="38851" y="359173"/>
                </a:lnTo>
                <a:lnTo>
                  <a:pt x="0" y="357746"/>
                </a:lnTo>
                <a:lnTo>
                  <a:pt x="19102" y="357448"/>
                </a:lnTo>
                <a:lnTo>
                  <a:pt x="72246" y="353564"/>
                </a:lnTo>
                <a:lnTo>
                  <a:pt x="112783" y="346046"/>
                </a:lnTo>
                <a:lnTo>
                  <a:pt x="133284" y="24073"/>
                </a:lnTo>
                <a:lnTo>
                  <a:pt x="134707" y="20675"/>
                </a:lnTo>
                <a:lnTo>
                  <a:pt x="178726" y="6508"/>
                </a:lnTo>
                <a:lnTo>
                  <a:pt x="227716" y="1426"/>
                </a:lnTo>
                <a:lnTo>
                  <a:pt x="246652" y="495"/>
                </a:lnTo>
                <a:lnTo>
                  <a:pt x="266568" y="0"/>
                </a:lnTo>
              </a:path>
            </a:pathLst>
          </a:custGeom>
          <a:ln w="99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747" y="3597232"/>
            <a:ext cx="277521" cy="1196324"/>
          </a:xfrm>
          <a:custGeom>
            <a:avLst/>
            <a:gdLst/>
            <a:ahLst/>
            <a:cxnLst/>
            <a:rect l="l" t="t" r="r" b="b"/>
            <a:pathLst>
              <a:path w="277521" h="1196324">
                <a:moveTo>
                  <a:pt x="277521" y="1196324"/>
                </a:moveTo>
                <a:lnTo>
                  <a:pt x="237646" y="1195388"/>
                </a:lnTo>
                <a:lnTo>
                  <a:pt x="186448" y="1190885"/>
                </a:lnTo>
                <a:lnTo>
                  <a:pt x="142557" y="1180476"/>
                </a:lnTo>
                <a:lnTo>
                  <a:pt x="134344" y="621957"/>
                </a:lnTo>
                <a:lnTo>
                  <a:pt x="132905" y="618567"/>
                </a:lnTo>
                <a:lnTo>
                  <a:pt x="88449" y="604481"/>
                </a:lnTo>
                <a:lnTo>
                  <a:pt x="39079" y="599506"/>
                </a:lnTo>
                <a:lnTo>
                  <a:pt x="0" y="598184"/>
                </a:lnTo>
                <a:lnTo>
                  <a:pt x="19407" y="597902"/>
                </a:lnTo>
                <a:lnTo>
                  <a:pt x="72910" y="594138"/>
                </a:lnTo>
                <a:lnTo>
                  <a:pt x="113445" y="586822"/>
                </a:lnTo>
                <a:lnTo>
                  <a:pt x="134344" y="23772"/>
                </a:lnTo>
                <a:lnTo>
                  <a:pt x="135783" y="20382"/>
                </a:lnTo>
                <a:lnTo>
                  <a:pt x="180238" y="6297"/>
                </a:lnTo>
                <a:lnTo>
                  <a:pt x="229609" y="1321"/>
                </a:lnTo>
                <a:lnTo>
                  <a:pt x="248664" y="439"/>
                </a:lnTo>
                <a:lnTo>
                  <a:pt x="268688" y="0"/>
                </a:lnTo>
              </a:path>
            </a:pathLst>
          </a:custGeom>
          <a:ln w="99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5108" y="2572203"/>
            <a:ext cx="4743311" cy="33278"/>
          </a:xfrm>
          <a:custGeom>
            <a:avLst/>
            <a:gdLst/>
            <a:ahLst/>
            <a:cxnLst/>
            <a:rect l="l" t="t" r="r" b="b"/>
            <a:pathLst>
              <a:path w="4743311" h="33278">
                <a:moveTo>
                  <a:pt x="0" y="0"/>
                </a:moveTo>
                <a:lnTo>
                  <a:pt x="4743311" y="33278"/>
                </a:lnTo>
              </a:path>
            </a:pathLst>
          </a:custGeom>
          <a:ln w="266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6978" y="4204522"/>
            <a:ext cx="4743311" cy="33278"/>
          </a:xfrm>
          <a:custGeom>
            <a:avLst/>
            <a:gdLst/>
            <a:ahLst/>
            <a:cxnLst/>
            <a:rect l="l" t="t" r="r" b="b"/>
            <a:pathLst>
              <a:path w="4743311" h="33278">
                <a:moveTo>
                  <a:pt x="0" y="0"/>
                </a:moveTo>
                <a:lnTo>
                  <a:pt x="4743311" y="33278"/>
                </a:lnTo>
              </a:path>
            </a:pathLst>
          </a:custGeom>
          <a:ln w="266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472471" y="437896"/>
            <a:ext cx="1883410" cy="5397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-20" dirty="0">
                <a:latin typeface="Calibri"/>
                <a:cs typeface="Calibri"/>
              </a:rPr>
              <a:t>C</a:t>
            </a:r>
            <a:r>
              <a:rPr sz="3400" spc="-25" dirty="0">
                <a:latin typeface="Calibri"/>
                <a:cs typeface="Calibri"/>
              </a:rPr>
              <a:t>o</a:t>
            </a:r>
            <a:r>
              <a:rPr sz="3400" spc="-20" dirty="0">
                <a:latin typeface="Calibri"/>
                <a:cs typeface="Calibri"/>
              </a:rPr>
              <a:t>nd</a:t>
            </a:r>
            <a:r>
              <a:rPr sz="3400" spc="-15" dirty="0">
                <a:latin typeface="Calibri"/>
                <a:cs typeface="Calibri"/>
              </a:rPr>
              <a:t>it</a:t>
            </a:r>
            <a:r>
              <a:rPr sz="3400" spc="-10" dirty="0">
                <a:latin typeface="Calibri"/>
                <a:cs typeface="Calibri"/>
              </a:rPr>
              <a:t>i</a:t>
            </a:r>
            <a:r>
              <a:rPr sz="3400" spc="-25" dirty="0">
                <a:latin typeface="Calibri"/>
                <a:cs typeface="Calibri"/>
              </a:rPr>
              <a:t>o</a:t>
            </a:r>
            <a:r>
              <a:rPr sz="3400" spc="-20" dirty="0">
                <a:latin typeface="Calibri"/>
                <a:cs typeface="Calibri"/>
              </a:rPr>
              <a:t>ns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37392" y="431800"/>
            <a:ext cx="2399030" cy="5397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-20" dirty="0">
                <a:latin typeface="Calibri"/>
                <a:cs typeface="Calibri"/>
              </a:rPr>
              <a:t>C</a:t>
            </a:r>
            <a:r>
              <a:rPr sz="3400" spc="-25" dirty="0">
                <a:latin typeface="Calibri"/>
                <a:cs typeface="Calibri"/>
              </a:rPr>
              <a:t>o</a:t>
            </a:r>
            <a:r>
              <a:rPr sz="3400" spc="-50" dirty="0">
                <a:latin typeface="Calibri"/>
                <a:cs typeface="Calibri"/>
              </a:rPr>
              <a:t>n</a:t>
            </a:r>
            <a:r>
              <a:rPr sz="3400" spc="-15" dirty="0">
                <a:latin typeface="Calibri"/>
                <a:cs typeface="Calibri"/>
              </a:rPr>
              <a:t>t</a:t>
            </a:r>
            <a:r>
              <a:rPr sz="3400" spc="-75" dirty="0">
                <a:latin typeface="Calibri"/>
                <a:cs typeface="Calibri"/>
              </a:rPr>
              <a:t>r</a:t>
            </a:r>
            <a:r>
              <a:rPr sz="3400" spc="-25" dirty="0">
                <a:latin typeface="Calibri"/>
                <a:cs typeface="Calibri"/>
              </a:rPr>
              <a:t>o</a:t>
            </a:r>
            <a:r>
              <a:rPr sz="3400" spc="0" dirty="0">
                <a:latin typeface="Calibri"/>
                <a:cs typeface="Calibri"/>
              </a:rPr>
              <a:t>l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g</a:t>
            </a:r>
            <a:r>
              <a:rPr sz="3400" spc="-90" dirty="0">
                <a:latin typeface="Calibri"/>
                <a:cs typeface="Calibri"/>
              </a:rPr>
              <a:t>r</a:t>
            </a:r>
            <a:r>
              <a:rPr sz="3400" spc="-20" dirty="0">
                <a:latin typeface="Calibri"/>
                <a:cs typeface="Calibri"/>
              </a:rPr>
              <a:t>aph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62038" y="932627"/>
            <a:ext cx="418058" cy="273734"/>
          </a:xfrm>
          <a:custGeom>
            <a:avLst/>
            <a:gdLst/>
            <a:ahLst/>
            <a:cxnLst/>
            <a:rect l="l" t="t" r="r" b="b"/>
            <a:pathLst>
              <a:path w="418058" h="273734">
                <a:moveTo>
                  <a:pt x="45262" y="196744"/>
                </a:moveTo>
                <a:lnTo>
                  <a:pt x="0" y="273734"/>
                </a:lnTo>
                <a:lnTo>
                  <a:pt x="88781" y="263730"/>
                </a:lnTo>
                <a:lnTo>
                  <a:pt x="74451" y="241673"/>
                </a:lnTo>
                <a:lnTo>
                  <a:pt x="58572" y="241673"/>
                </a:lnTo>
                <a:lnTo>
                  <a:pt x="53131" y="233300"/>
                </a:lnTo>
                <a:lnTo>
                  <a:pt x="64302" y="226050"/>
                </a:lnTo>
                <a:lnTo>
                  <a:pt x="45262" y="196744"/>
                </a:lnTo>
                <a:close/>
              </a:path>
              <a:path w="418058" h="273734">
                <a:moveTo>
                  <a:pt x="64302" y="226050"/>
                </a:moveTo>
                <a:lnTo>
                  <a:pt x="53131" y="233300"/>
                </a:lnTo>
                <a:lnTo>
                  <a:pt x="58572" y="241673"/>
                </a:lnTo>
                <a:lnTo>
                  <a:pt x="69742" y="234424"/>
                </a:lnTo>
                <a:lnTo>
                  <a:pt x="64302" y="226050"/>
                </a:lnTo>
                <a:close/>
              </a:path>
              <a:path w="418058" h="273734">
                <a:moveTo>
                  <a:pt x="69742" y="234424"/>
                </a:moveTo>
                <a:lnTo>
                  <a:pt x="58572" y="241673"/>
                </a:lnTo>
                <a:lnTo>
                  <a:pt x="74451" y="241673"/>
                </a:lnTo>
                <a:lnTo>
                  <a:pt x="69742" y="234424"/>
                </a:lnTo>
                <a:close/>
              </a:path>
              <a:path w="418058" h="273734">
                <a:moveTo>
                  <a:pt x="412619" y="0"/>
                </a:moveTo>
                <a:lnTo>
                  <a:pt x="64302" y="226050"/>
                </a:lnTo>
                <a:lnTo>
                  <a:pt x="69742" y="234424"/>
                </a:lnTo>
                <a:lnTo>
                  <a:pt x="418058" y="8373"/>
                </a:lnTo>
                <a:lnTo>
                  <a:pt x="412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49046" y="1031440"/>
            <a:ext cx="147252" cy="280335"/>
          </a:xfrm>
          <a:custGeom>
            <a:avLst/>
            <a:gdLst/>
            <a:ahLst/>
            <a:cxnLst/>
            <a:rect l="l" t="t" r="r" b="b"/>
            <a:pathLst>
              <a:path w="147252" h="280335">
                <a:moveTo>
                  <a:pt x="946" y="191044"/>
                </a:moveTo>
                <a:lnTo>
                  <a:pt x="0" y="280335"/>
                </a:lnTo>
                <a:lnTo>
                  <a:pt x="72039" y="227517"/>
                </a:lnTo>
                <a:lnTo>
                  <a:pt x="64018" y="223403"/>
                </a:lnTo>
                <a:lnTo>
                  <a:pt x="34853" y="223403"/>
                </a:lnTo>
                <a:lnTo>
                  <a:pt x="25967" y="218845"/>
                </a:lnTo>
                <a:lnTo>
                  <a:pt x="32050" y="207002"/>
                </a:lnTo>
                <a:lnTo>
                  <a:pt x="946" y="191044"/>
                </a:lnTo>
                <a:close/>
              </a:path>
              <a:path w="147252" h="280335">
                <a:moveTo>
                  <a:pt x="32050" y="207002"/>
                </a:moveTo>
                <a:lnTo>
                  <a:pt x="25967" y="218845"/>
                </a:lnTo>
                <a:lnTo>
                  <a:pt x="34853" y="223403"/>
                </a:lnTo>
                <a:lnTo>
                  <a:pt x="40936" y="211560"/>
                </a:lnTo>
                <a:lnTo>
                  <a:pt x="32050" y="207002"/>
                </a:lnTo>
                <a:close/>
              </a:path>
              <a:path w="147252" h="280335">
                <a:moveTo>
                  <a:pt x="40936" y="211560"/>
                </a:moveTo>
                <a:lnTo>
                  <a:pt x="34853" y="223403"/>
                </a:lnTo>
                <a:lnTo>
                  <a:pt x="64018" y="223403"/>
                </a:lnTo>
                <a:lnTo>
                  <a:pt x="40936" y="211560"/>
                </a:lnTo>
                <a:close/>
              </a:path>
              <a:path w="147252" h="280335">
                <a:moveTo>
                  <a:pt x="138365" y="0"/>
                </a:moveTo>
                <a:lnTo>
                  <a:pt x="32050" y="207002"/>
                </a:lnTo>
                <a:lnTo>
                  <a:pt x="40936" y="211560"/>
                </a:lnTo>
                <a:lnTo>
                  <a:pt x="147252" y="4559"/>
                </a:lnTo>
                <a:lnTo>
                  <a:pt x="1383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1939" y="1174497"/>
          <a:ext cx="5712063" cy="3594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4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34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2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39934">
                      <a:solidFill>
                        <a:srgbClr val="FFFFFF"/>
                      </a:solidFill>
                      <a:prstDash val="solid"/>
                    </a:lnB>
                    <a:solidFill>
                      <a:srgbClr val="FBDF5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</a:t>
                      </a:r>
                      <a:r>
                        <a:rPr sz="2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39934">
                      <a:solidFill>
                        <a:srgbClr val="FFFFFF"/>
                      </a:solidFill>
                      <a:prstDash val="solid"/>
                    </a:lnB>
                    <a:solidFill>
                      <a:srgbClr val="FBDF5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</a:t>
                      </a:r>
                      <a:r>
                        <a:rPr sz="2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39934">
                      <a:solidFill>
                        <a:srgbClr val="FFFFFF"/>
                      </a:solidFill>
                      <a:prstDash val="solid"/>
                    </a:lnB>
                    <a:solidFill>
                      <a:srgbClr val="FBDF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4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39934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39934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39934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34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34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34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34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34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34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19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0" dirty="0">
                          <a:latin typeface="Arial"/>
                          <a:cs typeface="Arial"/>
                        </a:rPr>
                        <a:t>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DF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34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318">
                      <a:solidFill>
                        <a:srgbClr val="FFFFFF"/>
                      </a:solidFill>
                      <a:prstDash val="solid"/>
                    </a:lnL>
                    <a:lnR w="13318">
                      <a:solidFill>
                        <a:srgbClr val="FFFFFF"/>
                      </a:solidFill>
                      <a:prstDash val="solid"/>
                    </a:lnR>
                    <a:lnT w="13311">
                      <a:solidFill>
                        <a:srgbClr val="FFFFFF"/>
                      </a:solidFill>
                      <a:prstDash val="solid"/>
                    </a:lnT>
                    <a:lnB w="13311">
                      <a:solidFill>
                        <a:srgbClr val="FFFFFF"/>
                      </a:solidFill>
                      <a:prstDash val="solid"/>
                    </a:lnB>
                    <a:solidFill>
                      <a:srgbClr val="FEF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1" name="Picture 50">
            <a:extLst>
              <a:ext uri="{FF2B5EF4-FFF2-40B4-BE49-F238E27FC236}">
                <a16:creationId xmlns:a16="http://schemas.microsoft.com/office/drawing/2014/main" id="{C7AD5E9D-6A72-1047-B385-9279EEB2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449" y="1371665"/>
            <a:ext cx="3657478" cy="44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8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B090995-C36A-004B-A911-867B5466B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245" y="2025650"/>
            <a:ext cx="5271255" cy="331873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bool </a:t>
            </a:r>
            <a:r>
              <a:rPr lang="en-US" sz="2000" dirty="0" err="1"/>
              <a:t>AccClient</a:t>
            </a:r>
            <a:r>
              <a:rPr lang="en-US" sz="2000" dirty="0"/>
              <a:t>(</a:t>
            </a:r>
            <a:r>
              <a:rPr lang="en-US" sz="2000" dirty="0" err="1"/>
              <a:t>agetype</a:t>
            </a:r>
            <a:r>
              <a:rPr lang="en-US" sz="2000" dirty="0"/>
              <a:t> age; </a:t>
            </a:r>
            <a:r>
              <a:rPr lang="en-US" sz="2000" dirty="0" err="1"/>
              <a:t>gndrtype</a:t>
            </a:r>
            <a:r>
              <a:rPr lang="en-US" sz="2000" dirty="0"/>
              <a:t> gender)</a:t>
            </a:r>
          </a:p>
          <a:p>
            <a:pPr marL="0" indent="0">
              <a:buNone/>
            </a:pPr>
            <a:r>
              <a:rPr lang="en-US" sz="2000" dirty="0"/>
              <a:t>	bool accept;</a:t>
            </a:r>
          </a:p>
          <a:p>
            <a:pPr marL="0" indent="0">
              <a:buNone/>
            </a:pPr>
            <a:r>
              <a:rPr lang="en-US" sz="2000" dirty="0"/>
              <a:t>	if (gender=female)</a:t>
            </a:r>
          </a:p>
          <a:p>
            <a:pPr marL="0" indent="0">
              <a:buNone/>
            </a:pPr>
            <a:r>
              <a:rPr lang="en-US" sz="2000" dirty="0"/>
              <a:t>		accept := age &lt; 85;</a:t>
            </a:r>
          </a:p>
          <a:p>
            <a:pPr marL="0" indent="0">
              <a:buNone/>
            </a:pPr>
            <a:r>
              <a:rPr lang="en-US" sz="2000" dirty="0"/>
              <a:t>	else</a:t>
            </a:r>
          </a:p>
          <a:p>
            <a:pPr marL="0" indent="0">
              <a:buNone/>
            </a:pPr>
            <a:r>
              <a:rPr lang="en-US" sz="2000" dirty="0"/>
              <a:t>		accept := age &lt; 80;</a:t>
            </a:r>
          </a:p>
          <a:p>
            <a:pPr marL="0" indent="0">
              <a:buNone/>
            </a:pPr>
            <a:r>
              <a:rPr lang="en-US" sz="2000" dirty="0"/>
              <a:t>	return accept;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245" y="512064"/>
            <a:ext cx="4664075" cy="5746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4520"/>
              </a:lnSpc>
            </a:pPr>
            <a:r>
              <a:rPr sz="3800" b="1" spc="-20" dirty="0">
                <a:solidFill>
                  <a:srgbClr val="996633"/>
                </a:solidFill>
                <a:latin typeface="Arial"/>
                <a:cs typeface="Arial"/>
              </a:rPr>
              <a:t>S</a:t>
            </a:r>
            <a:r>
              <a:rPr sz="3800" b="1" spc="-10" dirty="0">
                <a:solidFill>
                  <a:srgbClr val="996633"/>
                </a:solidFill>
                <a:latin typeface="Arial"/>
                <a:cs typeface="Arial"/>
              </a:rPr>
              <a:t>t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a</a:t>
            </a:r>
            <a:r>
              <a:rPr sz="3800" b="1" spc="-10" dirty="0">
                <a:solidFill>
                  <a:srgbClr val="996633"/>
                </a:solidFill>
                <a:latin typeface="Arial"/>
                <a:cs typeface="Arial"/>
              </a:rPr>
              <a:t>t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e</a:t>
            </a:r>
            <a:r>
              <a:rPr sz="3800" b="1" spc="-25" dirty="0">
                <a:solidFill>
                  <a:srgbClr val="996633"/>
                </a:solidFill>
                <a:latin typeface="Arial"/>
                <a:cs typeface="Arial"/>
              </a:rPr>
              <a:t>m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en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t</a:t>
            </a:r>
            <a:r>
              <a:rPr sz="3800" b="1" spc="-1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3800" b="1" spc="-20" dirty="0">
                <a:solidFill>
                  <a:srgbClr val="996633"/>
                </a:solidFill>
                <a:latin typeface="Arial"/>
                <a:cs typeface="Arial"/>
              </a:rPr>
              <a:t>C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overag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e</a:t>
            </a:r>
            <a:endParaRPr sz="3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0996" y="3146638"/>
            <a:ext cx="4874651" cy="479212"/>
          </a:xfrm>
          <a:custGeom>
            <a:avLst/>
            <a:gdLst/>
            <a:ahLst/>
            <a:cxnLst/>
            <a:rect l="l" t="t" r="r" b="b"/>
            <a:pathLst>
              <a:path w="4874651" h="479212">
                <a:moveTo>
                  <a:pt x="0" y="0"/>
                </a:moveTo>
                <a:lnTo>
                  <a:pt x="4874651" y="0"/>
                </a:lnTo>
                <a:lnTo>
                  <a:pt x="4874651" y="479212"/>
                </a:lnTo>
                <a:lnTo>
                  <a:pt x="0" y="479212"/>
                </a:lnTo>
                <a:lnTo>
                  <a:pt x="0" y="0"/>
                </a:lnTo>
                <a:close/>
              </a:path>
            </a:pathLst>
          </a:custGeom>
          <a:solidFill>
            <a:srgbClr val="FBDF53">
              <a:alpha val="65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30996" y="3930650"/>
            <a:ext cx="4874651" cy="479214"/>
          </a:xfrm>
          <a:custGeom>
            <a:avLst/>
            <a:gdLst/>
            <a:ahLst/>
            <a:cxnLst/>
            <a:rect l="l" t="t" r="r" b="b"/>
            <a:pathLst>
              <a:path w="4874651" h="479214">
                <a:moveTo>
                  <a:pt x="0" y="0"/>
                </a:moveTo>
                <a:lnTo>
                  <a:pt x="4874651" y="0"/>
                </a:lnTo>
                <a:lnTo>
                  <a:pt x="4874651" y="479214"/>
                </a:lnTo>
                <a:lnTo>
                  <a:pt x="0" y="479214"/>
                </a:lnTo>
                <a:lnTo>
                  <a:pt x="0" y="0"/>
                </a:lnTo>
                <a:close/>
              </a:path>
            </a:pathLst>
          </a:custGeom>
          <a:solidFill>
            <a:srgbClr val="FF5D0D">
              <a:alpha val="52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6184" y="5899785"/>
            <a:ext cx="8152130" cy="11550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21300"/>
              </a:lnSpc>
            </a:pPr>
            <a:r>
              <a:rPr sz="2400" spc="15" dirty="0">
                <a:latin typeface="Arial"/>
                <a:cs typeface="Arial"/>
              </a:rPr>
              <a:t>1-2(</a:t>
            </a:r>
            <a:r>
              <a:rPr sz="2400" spc="3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)-3(</a:t>
            </a:r>
            <a:r>
              <a:rPr sz="2400" spc="3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)-5-</a:t>
            </a:r>
            <a:r>
              <a:rPr sz="2400" spc="0" dirty="0">
                <a:latin typeface="Arial"/>
                <a:cs typeface="Arial"/>
              </a:rPr>
              <a:t>7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A</a:t>
            </a:r>
            <a:r>
              <a:rPr sz="2400" spc="20" dirty="0">
                <a:latin typeface="Arial"/>
                <a:cs typeface="Arial"/>
              </a:rPr>
              <a:t>cc</a:t>
            </a:r>
            <a:r>
              <a:rPr sz="2400" spc="25" dirty="0">
                <a:latin typeface="Arial"/>
                <a:cs typeface="Arial"/>
              </a:rPr>
              <a:t>C</a:t>
            </a:r>
            <a:r>
              <a:rPr sz="2400" spc="5" dirty="0">
                <a:latin typeface="Arial"/>
                <a:cs typeface="Arial"/>
              </a:rPr>
              <a:t>li</a:t>
            </a:r>
            <a:r>
              <a:rPr sz="2400" spc="15" dirty="0">
                <a:latin typeface="Arial"/>
                <a:cs typeface="Arial"/>
              </a:rPr>
              <a:t>ent(83</a:t>
            </a:r>
            <a:r>
              <a:rPr sz="2400" spc="0" dirty="0">
                <a:latin typeface="Arial"/>
                <a:cs typeface="Arial"/>
              </a:rPr>
              <a:t>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fe</a:t>
            </a:r>
            <a:r>
              <a:rPr sz="2400" spc="35" dirty="0">
                <a:latin typeface="Arial"/>
                <a:cs typeface="Arial"/>
              </a:rPr>
              <a:t>m</a:t>
            </a:r>
            <a:r>
              <a:rPr sz="2400" spc="15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l</a:t>
            </a:r>
            <a:r>
              <a:rPr sz="2400" spc="15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)</a:t>
            </a:r>
            <a:r>
              <a:rPr sz="2400" spc="15" dirty="0">
                <a:latin typeface="Arial"/>
                <a:cs typeface="Arial"/>
              </a:rPr>
              <a:t>-</a:t>
            </a:r>
            <a:r>
              <a:rPr sz="2400" spc="20" dirty="0">
                <a:latin typeface="Arial"/>
                <a:cs typeface="Arial"/>
              </a:rPr>
              <a:t>&gt;</a:t>
            </a:r>
            <a:r>
              <a:rPr sz="2400" spc="15" dirty="0">
                <a:latin typeface="Arial"/>
                <a:cs typeface="Arial"/>
              </a:rPr>
              <a:t>a</a:t>
            </a:r>
            <a:r>
              <a:rPr sz="2400" spc="20" dirty="0">
                <a:latin typeface="Arial"/>
                <a:cs typeface="Arial"/>
              </a:rPr>
              <a:t>cc</a:t>
            </a:r>
            <a:r>
              <a:rPr sz="2400" spc="15" dirty="0">
                <a:latin typeface="Arial"/>
                <a:cs typeface="Arial"/>
              </a:rPr>
              <a:t>ep</a:t>
            </a:r>
            <a:r>
              <a:rPr sz="2400" spc="0" dirty="0">
                <a:latin typeface="Arial"/>
                <a:cs typeface="Arial"/>
              </a:rPr>
              <a:t>t </a:t>
            </a:r>
            <a:endParaRPr lang="en-US" sz="2400" spc="0" dirty="0">
              <a:latin typeface="Arial"/>
              <a:cs typeface="Arial"/>
            </a:endParaRPr>
          </a:p>
          <a:p>
            <a:pPr marL="12700" marR="12700">
              <a:lnSpc>
                <a:spcPct val="121300"/>
              </a:lnSpc>
            </a:pPr>
            <a:r>
              <a:rPr sz="2400" spc="15" dirty="0">
                <a:latin typeface="Arial"/>
                <a:cs typeface="Arial"/>
              </a:rPr>
              <a:t>1-2(</a:t>
            </a:r>
            <a:r>
              <a:rPr sz="2400" spc="30" dirty="0">
                <a:latin typeface="Arial"/>
                <a:cs typeface="Arial"/>
              </a:rPr>
              <a:t>F</a:t>
            </a:r>
            <a:r>
              <a:rPr sz="2400" spc="15" dirty="0">
                <a:latin typeface="Arial"/>
                <a:cs typeface="Arial"/>
              </a:rPr>
              <a:t>)-4(</a:t>
            </a:r>
            <a:r>
              <a:rPr sz="2400" spc="30" dirty="0">
                <a:latin typeface="Arial"/>
                <a:cs typeface="Arial"/>
              </a:rPr>
              <a:t>F</a:t>
            </a:r>
            <a:r>
              <a:rPr sz="2400" spc="15" dirty="0">
                <a:latin typeface="Arial"/>
                <a:cs typeface="Arial"/>
              </a:rPr>
              <a:t>)-6-</a:t>
            </a:r>
            <a:r>
              <a:rPr sz="2400" spc="0" dirty="0">
                <a:latin typeface="Arial"/>
                <a:cs typeface="Arial"/>
              </a:rPr>
              <a:t>7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A</a:t>
            </a:r>
            <a:r>
              <a:rPr sz="2400" spc="20" dirty="0">
                <a:latin typeface="Arial"/>
                <a:cs typeface="Arial"/>
              </a:rPr>
              <a:t>cc</a:t>
            </a:r>
            <a:r>
              <a:rPr sz="2400" spc="25" dirty="0">
                <a:latin typeface="Arial"/>
                <a:cs typeface="Arial"/>
              </a:rPr>
              <a:t>C</a:t>
            </a:r>
            <a:r>
              <a:rPr sz="2400" spc="5" dirty="0">
                <a:latin typeface="Arial"/>
                <a:cs typeface="Arial"/>
              </a:rPr>
              <a:t>li</a:t>
            </a:r>
            <a:r>
              <a:rPr sz="2400" spc="15" dirty="0">
                <a:latin typeface="Arial"/>
                <a:cs typeface="Arial"/>
              </a:rPr>
              <a:t>ent(83</a:t>
            </a:r>
            <a:r>
              <a:rPr sz="2400" spc="0" dirty="0">
                <a:latin typeface="Arial"/>
                <a:cs typeface="Arial"/>
              </a:rPr>
              <a:t>,</a:t>
            </a:r>
            <a:r>
              <a:rPr sz="2400" spc="35" dirty="0">
                <a:latin typeface="Arial"/>
                <a:cs typeface="Arial"/>
              </a:rPr>
              <a:t> m</a:t>
            </a:r>
            <a:r>
              <a:rPr sz="2400" spc="15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l</a:t>
            </a:r>
            <a:r>
              <a:rPr sz="2400" spc="15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)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-</a:t>
            </a:r>
            <a:r>
              <a:rPr sz="2400" spc="20" dirty="0">
                <a:latin typeface="Arial"/>
                <a:cs typeface="Arial"/>
              </a:rPr>
              <a:t>&gt;</a:t>
            </a:r>
            <a:r>
              <a:rPr sz="2400" spc="15" dirty="0">
                <a:latin typeface="Arial"/>
                <a:cs typeface="Arial"/>
              </a:rPr>
              <a:t>re</a:t>
            </a:r>
            <a:r>
              <a:rPr sz="2400" spc="5" dirty="0">
                <a:latin typeface="Arial"/>
                <a:cs typeface="Arial"/>
              </a:rPr>
              <a:t>j</a:t>
            </a:r>
            <a:r>
              <a:rPr sz="2400" spc="15" dirty="0">
                <a:latin typeface="Arial"/>
                <a:cs typeface="Arial"/>
              </a:rPr>
              <a:t>e</a:t>
            </a:r>
            <a:r>
              <a:rPr sz="2400" spc="20" dirty="0">
                <a:latin typeface="Arial"/>
                <a:cs typeface="Arial"/>
              </a:rPr>
              <a:t>c</a:t>
            </a:r>
            <a:r>
              <a:rPr sz="2400" spc="0" dirty="0">
                <a:latin typeface="Arial"/>
                <a:cs typeface="Arial"/>
              </a:rPr>
              <a:t>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13125" y="4453037"/>
            <a:ext cx="1083774" cy="521478"/>
          </a:xfrm>
          <a:custGeom>
            <a:avLst/>
            <a:gdLst/>
            <a:ahLst/>
            <a:cxnLst/>
            <a:rect l="l" t="t" r="r" b="b"/>
            <a:pathLst>
              <a:path w="1083774" h="521478">
                <a:moveTo>
                  <a:pt x="1055957" y="504713"/>
                </a:moveTo>
                <a:lnTo>
                  <a:pt x="979462" y="511534"/>
                </a:lnTo>
                <a:lnTo>
                  <a:pt x="977433" y="513958"/>
                </a:lnTo>
                <a:lnTo>
                  <a:pt x="977924" y="519451"/>
                </a:lnTo>
                <a:lnTo>
                  <a:pt x="980349" y="521478"/>
                </a:lnTo>
                <a:lnTo>
                  <a:pt x="1080356" y="512560"/>
                </a:lnTo>
                <a:lnTo>
                  <a:pt x="1072675" y="512560"/>
                </a:lnTo>
                <a:lnTo>
                  <a:pt x="1055957" y="504713"/>
                </a:lnTo>
                <a:close/>
              </a:path>
              <a:path w="1083774" h="521478">
                <a:moveTo>
                  <a:pt x="1065830" y="503832"/>
                </a:moveTo>
                <a:lnTo>
                  <a:pt x="1055957" y="504713"/>
                </a:lnTo>
                <a:lnTo>
                  <a:pt x="1072675" y="512560"/>
                </a:lnTo>
                <a:lnTo>
                  <a:pt x="1073465" y="510877"/>
                </a:lnTo>
                <a:lnTo>
                  <a:pt x="1070690" y="510877"/>
                </a:lnTo>
                <a:lnTo>
                  <a:pt x="1065830" y="503832"/>
                </a:lnTo>
                <a:close/>
              </a:path>
              <a:path w="1083774" h="521478">
                <a:moveTo>
                  <a:pt x="1021723" y="426245"/>
                </a:moveTo>
                <a:lnTo>
                  <a:pt x="1017181" y="429375"/>
                </a:lnTo>
                <a:lnTo>
                  <a:pt x="1016609" y="432484"/>
                </a:lnTo>
                <a:lnTo>
                  <a:pt x="1060203" y="495676"/>
                </a:lnTo>
                <a:lnTo>
                  <a:pt x="1076921" y="503524"/>
                </a:lnTo>
                <a:lnTo>
                  <a:pt x="1072675" y="512560"/>
                </a:lnTo>
                <a:lnTo>
                  <a:pt x="1080356" y="512560"/>
                </a:lnTo>
                <a:lnTo>
                  <a:pt x="1083774" y="512255"/>
                </a:lnTo>
                <a:lnTo>
                  <a:pt x="1024834" y="426816"/>
                </a:lnTo>
                <a:lnTo>
                  <a:pt x="1021723" y="426245"/>
                </a:lnTo>
                <a:close/>
              </a:path>
              <a:path w="1083774" h="521478">
                <a:moveTo>
                  <a:pt x="1074359" y="503072"/>
                </a:moveTo>
                <a:lnTo>
                  <a:pt x="1065830" y="503832"/>
                </a:lnTo>
                <a:lnTo>
                  <a:pt x="1070690" y="510877"/>
                </a:lnTo>
                <a:lnTo>
                  <a:pt x="1074359" y="503072"/>
                </a:lnTo>
                <a:close/>
              </a:path>
              <a:path w="1083774" h="521478">
                <a:moveTo>
                  <a:pt x="1075958" y="503072"/>
                </a:moveTo>
                <a:lnTo>
                  <a:pt x="1074359" y="503072"/>
                </a:lnTo>
                <a:lnTo>
                  <a:pt x="1070690" y="510877"/>
                </a:lnTo>
                <a:lnTo>
                  <a:pt x="1073465" y="510877"/>
                </a:lnTo>
                <a:lnTo>
                  <a:pt x="1076921" y="503524"/>
                </a:lnTo>
                <a:lnTo>
                  <a:pt x="1075958" y="503072"/>
                </a:lnTo>
                <a:close/>
              </a:path>
              <a:path w="1083774" h="521478">
                <a:moveTo>
                  <a:pt x="4246" y="0"/>
                </a:moveTo>
                <a:lnTo>
                  <a:pt x="0" y="9037"/>
                </a:lnTo>
                <a:lnTo>
                  <a:pt x="1055957" y="504713"/>
                </a:lnTo>
                <a:lnTo>
                  <a:pt x="1065830" y="503832"/>
                </a:lnTo>
                <a:lnTo>
                  <a:pt x="1060203" y="495676"/>
                </a:lnTo>
                <a:lnTo>
                  <a:pt x="4246" y="0"/>
                </a:lnTo>
                <a:close/>
              </a:path>
              <a:path w="1083774" h="521478">
                <a:moveTo>
                  <a:pt x="1060203" y="495676"/>
                </a:moveTo>
                <a:lnTo>
                  <a:pt x="1065830" y="503832"/>
                </a:lnTo>
                <a:lnTo>
                  <a:pt x="1074359" y="503072"/>
                </a:lnTo>
                <a:lnTo>
                  <a:pt x="1075958" y="503072"/>
                </a:lnTo>
                <a:lnTo>
                  <a:pt x="1060203" y="495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96860" y="4440389"/>
            <a:ext cx="813136" cy="524907"/>
          </a:xfrm>
          <a:custGeom>
            <a:avLst/>
            <a:gdLst/>
            <a:ahLst/>
            <a:cxnLst/>
            <a:rect l="l" t="t" r="r" b="b"/>
            <a:pathLst>
              <a:path w="813136" h="524907">
                <a:moveTo>
                  <a:pt x="50161" y="431469"/>
                </a:moveTo>
                <a:lnTo>
                  <a:pt x="47153" y="432446"/>
                </a:lnTo>
                <a:lnTo>
                  <a:pt x="0" y="524907"/>
                </a:lnTo>
                <a:lnTo>
                  <a:pt x="26771" y="523749"/>
                </a:lnTo>
                <a:lnTo>
                  <a:pt x="11040" y="523749"/>
                </a:lnTo>
                <a:lnTo>
                  <a:pt x="5637" y="515350"/>
                </a:lnTo>
                <a:lnTo>
                  <a:pt x="21176" y="505366"/>
                </a:lnTo>
                <a:lnTo>
                  <a:pt x="56053" y="436980"/>
                </a:lnTo>
                <a:lnTo>
                  <a:pt x="55076" y="433974"/>
                </a:lnTo>
                <a:lnTo>
                  <a:pt x="50161" y="431469"/>
                </a:lnTo>
                <a:close/>
              </a:path>
              <a:path w="813136" h="524907">
                <a:moveTo>
                  <a:pt x="21176" y="505366"/>
                </a:moveTo>
                <a:lnTo>
                  <a:pt x="5637" y="515350"/>
                </a:lnTo>
                <a:lnTo>
                  <a:pt x="11040" y="523749"/>
                </a:lnTo>
                <a:lnTo>
                  <a:pt x="14048" y="521816"/>
                </a:lnTo>
                <a:lnTo>
                  <a:pt x="12787" y="521816"/>
                </a:lnTo>
                <a:lnTo>
                  <a:pt x="8121" y="514563"/>
                </a:lnTo>
                <a:lnTo>
                  <a:pt x="16675" y="514193"/>
                </a:lnTo>
                <a:lnTo>
                  <a:pt x="21176" y="505366"/>
                </a:lnTo>
                <a:close/>
              </a:path>
              <a:path w="813136" h="524907">
                <a:moveTo>
                  <a:pt x="103306" y="510444"/>
                </a:moveTo>
                <a:lnTo>
                  <a:pt x="26580" y="513764"/>
                </a:lnTo>
                <a:lnTo>
                  <a:pt x="11040" y="523749"/>
                </a:lnTo>
                <a:lnTo>
                  <a:pt x="26771" y="523749"/>
                </a:lnTo>
                <a:lnTo>
                  <a:pt x="103738" y="520419"/>
                </a:lnTo>
                <a:lnTo>
                  <a:pt x="105876" y="518088"/>
                </a:lnTo>
                <a:lnTo>
                  <a:pt x="105637" y="512580"/>
                </a:lnTo>
                <a:lnTo>
                  <a:pt x="103306" y="510444"/>
                </a:lnTo>
                <a:close/>
              </a:path>
              <a:path w="813136" h="524907">
                <a:moveTo>
                  <a:pt x="16675" y="514193"/>
                </a:moveTo>
                <a:lnTo>
                  <a:pt x="8121" y="514563"/>
                </a:lnTo>
                <a:lnTo>
                  <a:pt x="12787" y="521816"/>
                </a:lnTo>
                <a:lnTo>
                  <a:pt x="16675" y="514193"/>
                </a:lnTo>
                <a:close/>
              </a:path>
              <a:path w="813136" h="524907">
                <a:moveTo>
                  <a:pt x="26580" y="513764"/>
                </a:moveTo>
                <a:lnTo>
                  <a:pt x="16675" y="514193"/>
                </a:lnTo>
                <a:lnTo>
                  <a:pt x="12787" y="521816"/>
                </a:lnTo>
                <a:lnTo>
                  <a:pt x="14048" y="521816"/>
                </a:lnTo>
                <a:lnTo>
                  <a:pt x="26580" y="513764"/>
                </a:lnTo>
                <a:close/>
              </a:path>
              <a:path w="813136" h="524907">
                <a:moveTo>
                  <a:pt x="807735" y="0"/>
                </a:moveTo>
                <a:lnTo>
                  <a:pt x="21176" y="505366"/>
                </a:lnTo>
                <a:lnTo>
                  <a:pt x="16675" y="514193"/>
                </a:lnTo>
                <a:lnTo>
                  <a:pt x="26580" y="513764"/>
                </a:lnTo>
                <a:lnTo>
                  <a:pt x="813136" y="8397"/>
                </a:lnTo>
                <a:lnTo>
                  <a:pt x="807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52847" y="1766316"/>
            <a:ext cx="13271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99306" y="1787652"/>
            <a:ext cx="12509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F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23878" y="1605158"/>
            <a:ext cx="1783417" cy="704961"/>
          </a:xfrm>
          <a:custGeom>
            <a:avLst/>
            <a:gdLst/>
            <a:ahLst/>
            <a:cxnLst/>
            <a:rect l="l" t="t" r="r" b="b"/>
            <a:pathLst>
              <a:path w="1783417" h="704961">
                <a:moveTo>
                  <a:pt x="0" y="352480"/>
                </a:moveTo>
                <a:lnTo>
                  <a:pt x="891708" y="0"/>
                </a:lnTo>
                <a:lnTo>
                  <a:pt x="1783417" y="352480"/>
                </a:lnTo>
                <a:lnTo>
                  <a:pt x="891708" y="704961"/>
                </a:lnTo>
                <a:lnTo>
                  <a:pt x="0" y="352480"/>
                </a:lnTo>
                <a:close/>
              </a:path>
            </a:pathLst>
          </a:custGeom>
          <a:ln w="99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57032" y="1818132"/>
            <a:ext cx="915669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15" dirty="0">
                <a:latin typeface="Arial"/>
                <a:cs typeface="Arial"/>
              </a:rPr>
              <a:t>i</a:t>
            </a:r>
            <a:r>
              <a:rPr sz="1700" spc="-5" dirty="0">
                <a:latin typeface="Arial"/>
                <a:cs typeface="Arial"/>
              </a:rPr>
              <a:t>f(</a:t>
            </a:r>
            <a:r>
              <a:rPr sz="1700" spc="0" dirty="0">
                <a:latin typeface="Arial"/>
                <a:cs typeface="Arial"/>
              </a:rPr>
              <a:t>f</a:t>
            </a:r>
            <a:r>
              <a:rPr sz="1700" spc="-15" dirty="0">
                <a:latin typeface="Arial"/>
                <a:cs typeface="Arial"/>
              </a:rPr>
              <a:t>emale</a:t>
            </a:r>
            <a:r>
              <a:rPr sz="1700" spc="0" dirty="0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86030" y="4965284"/>
            <a:ext cx="1621697" cy="379034"/>
          </a:xfrm>
          <a:custGeom>
            <a:avLst/>
            <a:gdLst/>
            <a:ahLst/>
            <a:cxnLst/>
            <a:rect l="l" t="t" r="r" b="b"/>
            <a:pathLst>
              <a:path w="1621697" h="379034">
                <a:moveTo>
                  <a:pt x="0" y="0"/>
                </a:moveTo>
                <a:lnTo>
                  <a:pt x="1621697" y="0"/>
                </a:lnTo>
                <a:lnTo>
                  <a:pt x="1621697" y="379034"/>
                </a:lnTo>
                <a:lnTo>
                  <a:pt x="0" y="379034"/>
                </a:lnTo>
                <a:lnTo>
                  <a:pt x="0" y="0"/>
                </a:lnTo>
                <a:close/>
              </a:path>
            </a:pathLst>
          </a:custGeom>
          <a:ln w="99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69225" y="5000244"/>
            <a:ext cx="1352550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25" dirty="0">
                <a:latin typeface="Arial"/>
                <a:cs typeface="Arial"/>
              </a:rPr>
              <a:t>R</a:t>
            </a:r>
            <a:r>
              <a:rPr sz="1700" spc="-20" dirty="0">
                <a:latin typeface="Arial"/>
                <a:cs typeface="Arial"/>
              </a:rPr>
              <a:t>e</a:t>
            </a:r>
            <a:r>
              <a:rPr sz="1700" spc="-5" dirty="0">
                <a:latin typeface="Arial"/>
                <a:cs typeface="Arial"/>
              </a:rPr>
              <a:t>t</a:t>
            </a:r>
            <a:r>
              <a:rPr sz="1700" spc="-15" dirty="0">
                <a:latin typeface="Arial"/>
                <a:cs typeface="Arial"/>
              </a:rPr>
              <a:t>u</a:t>
            </a:r>
            <a:r>
              <a:rPr sz="1700" spc="-5" dirty="0">
                <a:latin typeface="Arial"/>
                <a:cs typeface="Arial"/>
              </a:rPr>
              <a:t>r</a:t>
            </a:r>
            <a:r>
              <a:rPr sz="1700" spc="0" dirty="0">
                <a:latin typeface="Arial"/>
                <a:cs typeface="Arial"/>
              </a:rPr>
              <a:t>n</a:t>
            </a:r>
            <a:r>
              <a:rPr sz="1700" spc="-15" dirty="0">
                <a:latin typeface="Arial"/>
                <a:cs typeface="Arial"/>
              </a:rPr>
              <a:t> accep</a:t>
            </a:r>
            <a:r>
              <a:rPr sz="1700" spc="0" dirty="0"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04759" y="903224"/>
            <a:ext cx="1624583" cy="38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7551" y="904939"/>
            <a:ext cx="1621553" cy="379377"/>
          </a:xfrm>
          <a:custGeom>
            <a:avLst/>
            <a:gdLst/>
            <a:ahLst/>
            <a:cxnLst/>
            <a:rect l="l" t="t" r="r" b="b"/>
            <a:pathLst>
              <a:path w="1621553" h="379377">
                <a:moveTo>
                  <a:pt x="0" y="0"/>
                </a:moveTo>
                <a:lnTo>
                  <a:pt x="1621553" y="0"/>
                </a:lnTo>
                <a:lnTo>
                  <a:pt x="1621553" y="379377"/>
                </a:lnTo>
                <a:lnTo>
                  <a:pt x="0" y="379377"/>
                </a:lnTo>
                <a:lnTo>
                  <a:pt x="0" y="0"/>
                </a:lnTo>
                <a:close/>
              </a:path>
            </a:pathLst>
          </a:custGeom>
          <a:ln w="99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90746" y="940308"/>
            <a:ext cx="1234440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20" dirty="0">
                <a:latin typeface="Arial"/>
                <a:cs typeface="Arial"/>
              </a:rPr>
              <a:t>A</a:t>
            </a:r>
            <a:r>
              <a:rPr sz="1700" spc="-15" dirty="0">
                <a:latin typeface="Arial"/>
                <a:cs typeface="Arial"/>
              </a:rPr>
              <a:t>ge</a:t>
            </a:r>
            <a:r>
              <a:rPr sz="1700" spc="0" dirty="0">
                <a:latin typeface="Arial"/>
                <a:cs typeface="Arial"/>
              </a:rPr>
              <a:t>, </a:t>
            </a:r>
            <a:r>
              <a:rPr sz="1700" spc="-15" dirty="0">
                <a:latin typeface="Arial"/>
                <a:cs typeface="Arial"/>
              </a:rPr>
              <a:t>Gende</a:t>
            </a:r>
            <a:r>
              <a:rPr sz="1700" spc="0" dirty="0"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63886" y="1283307"/>
            <a:ext cx="104636" cy="321872"/>
          </a:xfrm>
          <a:custGeom>
            <a:avLst/>
            <a:gdLst/>
            <a:ahLst/>
            <a:cxnLst/>
            <a:rect l="l" t="t" r="r" b="b"/>
            <a:pathLst>
              <a:path w="104636" h="321872">
                <a:moveTo>
                  <a:pt x="5609" y="226076"/>
                </a:moveTo>
                <a:lnTo>
                  <a:pt x="825" y="228822"/>
                </a:lnTo>
                <a:lnTo>
                  <a:pt x="0" y="231872"/>
                </a:lnTo>
                <a:lnTo>
                  <a:pt x="51701" y="321872"/>
                </a:lnTo>
                <a:lnTo>
                  <a:pt x="57555" y="311999"/>
                </a:lnTo>
                <a:lnTo>
                  <a:pt x="46775" y="311931"/>
                </a:lnTo>
                <a:lnTo>
                  <a:pt x="46902" y="293467"/>
                </a:lnTo>
                <a:lnTo>
                  <a:pt x="8662" y="226902"/>
                </a:lnTo>
                <a:lnTo>
                  <a:pt x="5609" y="226076"/>
                </a:lnTo>
                <a:close/>
              </a:path>
              <a:path w="104636" h="321872">
                <a:moveTo>
                  <a:pt x="46902" y="293467"/>
                </a:moveTo>
                <a:lnTo>
                  <a:pt x="46775" y="311931"/>
                </a:lnTo>
                <a:lnTo>
                  <a:pt x="56763" y="311999"/>
                </a:lnTo>
                <a:lnTo>
                  <a:pt x="56781" y="309479"/>
                </a:lnTo>
                <a:lnTo>
                  <a:pt x="47472" y="309421"/>
                </a:lnTo>
                <a:lnTo>
                  <a:pt x="51837" y="302058"/>
                </a:lnTo>
                <a:lnTo>
                  <a:pt x="46902" y="293467"/>
                </a:lnTo>
                <a:close/>
              </a:path>
              <a:path w="104636" h="321872">
                <a:moveTo>
                  <a:pt x="99105" y="226719"/>
                </a:moveTo>
                <a:lnTo>
                  <a:pt x="96042" y="227502"/>
                </a:lnTo>
                <a:lnTo>
                  <a:pt x="56890" y="293536"/>
                </a:lnTo>
                <a:lnTo>
                  <a:pt x="56763" y="311999"/>
                </a:lnTo>
                <a:lnTo>
                  <a:pt x="57555" y="311999"/>
                </a:lnTo>
                <a:lnTo>
                  <a:pt x="104636" y="232592"/>
                </a:lnTo>
                <a:lnTo>
                  <a:pt x="103852" y="229530"/>
                </a:lnTo>
                <a:lnTo>
                  <a:pt x="99105" y="226719"/>
                </a:lnTo>
                <a:close/>
              </a:path>
              <a:path w="104636" h="321872">
                <a:moveTo>
                  <a:pt x="51837" y="302058"/>
                </a:moveTo>
                <a:lnTo>
                  <a:pt x="47472" y="309421"/>
                </a:lnTo>
                <a:lnTo>
                  <a:pt x="56100" y="309479"/>
                </a:lnTo>
                <a:lnTo>
                  <a:pt x="51837" y="302058"/>
                </a:lnTo>
                <a:close/>
              </a:path>
              <a:path w="104636" h="321872">
                <a:moveTo>
                  <a:pt x="56890" y="293536"/>
                </a:moveTo>
                <a:lnTo>
                  <a:pt x="51837" y="302058"/>
                </a:lnTo>
                <a:lnTo>
                  <a:pt x="56100" y="309479"/>
                </a:lnTo>
                <a:lnTo>
                  <a:pt x="56781" y="309479"/>
                </a:lnTo>
                <a:lnTo>
                  <a:pt x="56890" y="293536"/>
                </a:lnTo>
                <a:close/>
              </a:path>
              <a:path w="104636" h="321872">
                <a:moveTo>
                  <a:pt x="48920" y="0"/>
                </a:moveTo>
                <a:lnTo>
                  <a:pt x="46902" y="293467"/>
                </a:lnTo>
                <a:lnTo>
                  <a:pt x="51837" y="302058"/>
                </a:lnTo>
                <a:lnTo>
                  <a:pt x="56890" y="293536"/>
                </a:lnTo>
                <a:lnTo>
                  <a:pt x="58908" y="68"/>
                </a:lnTo>
                <a:lnTo>
                  <a:pt x="48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29800" y="2421858"/>
            <a:ext cx="1458047" cy="640873"/>
          </a:xfrm>
          <a:custGeom>
            <a:avLst/>
            <a:gdLst/>
            <a:ahLst/>
            <a:cxnLst/>
            <a:rect l="l" t="t" r="r" b="b"/>
            <a:pathLst>
              <a:path w="1458047" h="640873">
                <a:moveTo>
                  <a:pt x="0" y="320436"/>
                </a:moveTo>
                <a:lnTo>
                  <a:pt x="729023" y="0"/>
                </a:lnTo>
                <a:lnTo>
                  <a:pt x="1458047" y="320436"/>
                </a:lnTo>
                <a:lnTo>
                  <a:pt x="729023" y="640873"/>
                </a:lnTo>
                <a:lnTo>
                  <a:pt x="0" y="320436"/>
                </a:lnTo>
                <a:close/>
              </a:path>
            </a:pathLst>
          </a:custGeom>
          <a:ln w="99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08459" y="2785144"/>
            <a:ext cx="1458047" cy="640873"/>
          </a:xfrm>
          <a:custGeom>
            <a:avLst/>
            <a:gdLst/>
            <a:ahLst/>
            <a:cxnLst/>
            <a:rect l="l" t="t" r="r" b="b"/>
            <a:pathLst>
              <a:path w="1458047" h="640873">
                <a:moveTo>
                  <a:pt x="0" y="320436"/>
                </a:moveTo>
                <a:lnTo>
                  <a:pt x="729023" y="0"/>
                </a:lnTo>
                <a:lnTo>
                  <a:pt x="1458047" y="320436"/>
                </a:lnTo>
                <a:lnTo>
                  <a:pt x="729023" y="640873"/>
                </a:lnTo>
                <a:lnTo>
                  <a:pt x="0" y="320436"/>
                </a:lnTo>
                <a:close/>
              </a:path>
            </a:pathLst>
          </a:custGeom>
          <a:ln w="99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849" y="2737303"/>
            <a:ext cx="308597" cy="1557701"/>
          </a:xfrm>
          <a:custGeom>
            <a:avLst/>
            <a:gdLst/>
            <a:ahLst/>
            <a:cxnLst/>
            <a:rect l="l" t="t" r="r" b="b"/>
            <a:pathLst>
              <a:path w="308597" h="1557701">
                <a:moveTo>
                  <a:pt x="228685" y="1477832"/>
                </a:moveTo>
                <a:lnTo>
                  <a:pt x="228685" y="1557701"/>
                </a:lnTo>
                <a:lnTo>
                  <a:pt x="298609" y="1522759"/>
                </a:lnTo>
                <a:lnTo>
                  <a:pt x="242003" y="1522759"/>
                </a:lnTo>
                <a:lnTo>
                  <a:pt x="242003" y="1512775"/>
                </a:lnTo>
                <a:lnTo>
                  <a:pt x="298607" y="1512775"/>
                </a:lnTo>
                <a:lnTo>
                  <a:pt x="228685" y="1477832"/>
                </a:lnTo>
                <a:close/>
              </a:path>
              <a:path w="308597" h="1557701">
                <a:moveTo>
                  <a:pt x="149303" y="4991"/>
                </a:moveTo>
                <a:lnTo>
                  <a:pt x="149303" y="1520524"/>
                </a:lnTo>
                <a:lnTo>
                  <a:pt x="151540" y="1522759"/>
                </a:lnTo>
                <a:lnTo>
                  <a:pt x="228685" y="1522759"/>
                </a:lnTo>
                <a:lnTo>
                  <a:pt x="228685" y="1517768"/>
                </a:lnTo>
                <a:lnTo>
                  <a:pt x="159293" y="1517768"/>
                </a:lnTo>
                <a:lnTo>
                  <a:pt x="154298" y="1512775"/>
                </a:lnTo>
                <a:lnTo>
                  <a:pt x="159293" y="1512775"/>
                </a:lnTo>
                <a:lnTo>
                  <a:pt x="159293" y="9983"/>
                </a:lnTo>
                <a:lnTo>
                  <a:pt x="154298" y="9983"/>
                </a:lnTo>
                <a:lnTo>
                  <a:pt x="149303" y="4991"/>
                </a:lnTo>
                <a:close/>
              </a:path>
              <a:path w="308597" h="1557701">
                <a:moveTo>
                  <a:pt x="298607" y="1512775"/>
                </a:moveTo>
                <a:lnTo>
                  <a:pt x="242003" y="1512775"/>
                </a:lnTo>
                <a:lnTo>
                  <a:pt x="242003" y="1522759"/>
                </a:lnTo>
                <a:lnTo>
                  <a:pt x="298609" y="1522759"/>
                </a:lnTo>
                <a:lnTo>
                  <a:pt x="308597" y="1517768"/>
                </a:lnTo>
                <a:lnTo>
                  <a:pt x="298607" y="1512775"/>
                </a:lnTo>
                <a:close/>
              </a:path>
              <a:path w="308597" h="1557701">
                <a:moveTo>
                  <a:pt x="159293" y="1512775"/>
                </a:moveTo>
                <a:lnTo>
                  <a:pt x="154298" y="1512775"/>
                </a:lnTo>
                <a:lnTo>
                  <a:pt x="159293" y="1517768"/>
                </a:lnTo>
                <a:lnTo>
                  <a:pt x="159293" y="1512775"/>
                </a:lnTo>
                <a:close/>
              </a:path>
              <a:path w="308597" h="1557701">
                <a:moveTo>
                  <a:pt x="228685" y="1512775"/>
                </a:moveTo>
                <a:lnTo>
                  <a:pt x="159293" y="1512775"/>
                </a:lnTo>
                <a:lnTo>
                  <a:pt x="159293" y="1517768"/>
                </a:lnTo>
                <a:lnTo>
                  <a:pt x="228685" y="1517768"/>
                </a:lnTo>
                <a:lnTo>
                  <a:pt x="228685" y="1512775"/>
                </a:lnTo>
                <a:close/>
              </a:path>
              <a:path w="308597" h="1557701">
                <a:moveTo>
                  <a:pt x="157057" y="0"/>
                </a:moveTo>
                <a:lnTo>
                  <a:pt x="0" y="0"/>
                </a:lnTo>
                <a:lnTo>
                  <a:pt x="0" y="9983"/>
                </a:lnTo>
                <a:lnTo>
                  <a:pt x="149303" y="9983"/>
                </a:lnTo>
                <a:lnTo>
                  <a:pt x="149303" y="4991"/>
                </a:lnTo>
                <a:lnTo>
                  <a:pt x="159293" y="4991"/>
                </a:lnTo>
                <a:lnTo>
                  <a:pt x="159293" y="2233"/>
                </a:lnTo>
                <a:lnTo>
                  <a:pt x="157057" y="0"/>
                </a:lnTo>
                <a:close/>
              </a:path>
              <a:path w="308597" h="1557701">
                <a:moveTo>
                  <a:pt x="159293" y="4991"/>
                </a:moveTo>
                <a:lnTo>
                  <a:pt x="149303" y="4991"/>
                </a:lnTo>
                <a:lnTo>
                  <a:pt x="154298" y="9983"/>
                </a:lnTo>
                <a:lnTo>
                  <a:pt x="159293" y="9983"/>
                </a:lnTo>
                <a:lnTo>
                  <a:pt x="159293" y="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03654" y="4078063"/>
            <a:ext cx="1623217" cy="379376"/>
          </a:xfrm>
          <a:custGeom>
            <a:avLst/>
            <a:gdLst/>
            <a:ahLst/>
            <a:cxnLst/>
            <a:rect l="l" t="t" r="r" b="b"/>
            <a:pathLst>
              <a:path w="1623217" h="379376">
                <a:moveTo>
                  <a:pt x="0" y="0"/>
                </a:moveTo>
                <a:lnTo>
                  <a:pt x="1623217" y="0"/>
                </a:lnTo>
                <a:lnTo>
                  <a:pt x="1623217" y="379376"/>
                </a:lnTo>
                <a:lnTo>
                  <a:pt x="0" y="379376"/>
                </a:lnTo>
                <a:lnTo>
                  <a:pt x="0" y="0"/>
                </a:lnTo>
                <a:close/>
              </a:path>
            </a:pathLst>
          </a:custGeom>
          <a:solidFill>
            <a:srgbClr val="F5CD0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03654" y="4078063"/>
            <a:ext cx="1623218" cy="379377"/>
          </a:xfrm>
          <a:custGeom>
            <a:avLst/>
            <a:gdLst/>
            <a:ahLst/>
            <a:cxnLst/>
            <a:rect l="l" t="t" r="r" b="b"/>
            <a:pathLst>
              <a:path w="1623218" h="379377">
                <a:moveTo>
                  <a:pt x="0" y="0"/>
                </a:moveTo>
                <a:lnTo>
                  <a:pt x="1623218" y="0"/>
                </a:lnTo>
                <a:lnTo>
                  <a:pt x="1623218" y="379377"/>
                </a:lnTo>
                <a:lnTo>
                  <a:pt x="0" y="379377"/>
                </a:lnTo>
                <a:lnTo>
                  <a:pt x="0" y="0"/>
                </a:lnTo>
                <a:close/>
              </a:path>
            </a:pathLst>
          </a:custGeom>
          <a:ln w="99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96576" y="4066416"/>
            <a:ext cx="1621553" cy="377713"/>
          </a:xfrm>
          <a:custGeom>
            <a:avLst/>
            <a:gdLst/>
            <a:ahLst/>
            <a:cxnLst/>
            <a:rect l="l" t="t" r="r" b="b"/>
            <a:pathLst>
              <a:path w="1621553" h="377713">
                <a:moveTo>
                  <a:pt x="0" y="0"/>
                </a:moveTo>
                <a:lnTo>
                  <a:pt x="1621553" y="0"/>
                </a:lnTo>
                <a:lnTo>
                  <a:pt x="1621553" y="377713"/>
                </a:lnTo>
                <a:lnTo>
                  <a:pt x="0" y="377713"/>
                </a:lnTo>
                <a:lnTo>
                  <a:pt x="0" y="0"/>
                </a:lnTo>
                <a:close/>
              </a:path>
            </a:pathLst>
          </a:custGeom>
          <a:solidFill>
            <a:srgbClr val="FF5D0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96576" y="4066416"/>
            <a:ext cx="1621553" cy="377712"/>
          </a:xfrm>
          <a:custGeom>
            <a:avLst/>
            <a:gdLst/>
            <a:ahLst/>
            <a:cxnLst/>
            <a:rect l="l" t="t" r="r" b="b"/>
            <a:pathLst>
              <a:path w="1621553" h="377712">
                <a:moveTo>
                  <a:pt x="0" y="0"/>
                </a:moveTo>
                <a:lnTo>
                  <a:pt x="1621553" y="0"/>
                </a:lnTo>
                <a:lnTo>
                  <a:pt x="1621553" y="377712"/>
                </a:lnTo>
                <a:lnTo>
                  <a:pt x="0" y="377712"/>
                </a:lnTo>
                <a:lnTo>
                  <a:pt x="0" y="0"/>
                </a:lnTo>
                <a:close/>
              </a:path>
            </a:pathLst>
          </a:custGeom>
          <a:ln w="99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21596" y="3100588"/>
            <a:ext cx="886863" cy="988350"/>
          </a:xfrm>
          <a:custGeom>
            <a:avLst/>
            <a:gdLst/>
            <a:ahLst/>
            <a:cxnLst/>
            <a:rect l="l" t="t" r="r" b="b"/>
            <a:pathLst>
              <a:path w="886863" h="988350">
                <a:moveTo>
                  <a:pt x="34961" y="908481"/>
                </a:moveTo>
                <a:lnTo>
                  <a:pt x="0" y="908481"/>
                </a:lnTo>
                <a:lnTo>
                  <a:pt x="39955" y="988350"/>
                </a:lnTo>
                <a:lnTo>
                  <a:pt x="73253" y="921792"/>
                </a:lnTo>
                <a:lnTo>
                  <a:pt x="34961" y="921792"/>
                </a:lnTo>
                <a:lnTo>
                  <a:pt x="34961" y="908481"/>
                </a:lnTo>
                <a:close/>
              </a:path>
              <a:path w="886863" h="988350">
                <a:moveTo>
                  <a:pt x="886863" y="0"/>
                </a:moveTo>
                <a:lnTo>
                  <a:pt x="37197" y="0"/>
                </a:lnTo>
                <a:lnTo>
                  <a:pt x="34961" y="2233"/>
                </a:lnTo>
                <a:lnTo>
                  <a:pt x="34961" y="921792"/>
                </a:lnTo>
                <a:lnTo>
                  <a:pt x="44950" y="921792"/>
                </a:lnTo>
                <a:lnTo>
                  <a:pt x="44950" y="9983"/>
                </a:lnTo>
                <a:lnTo>
                  <a:pt x="39955" y="9983"/>
                </a:lnTo>
                <a:lnTo>
                  <a:pt x="44950" y="4991"/>
                </a:lnTo>
                <a:lnTo>
                  <a:pt x="886863" y="4991"/>
                </a:lnTo>
                <a:lnTo>
                  <a:pt x="886863" y="0"/>
                </a:lnTo>
                <a:close/>
              </a:path>
              <a:path w="886863" h="988350">
                <a:moveTo>
                  <a:pt x="79912" y="908481"/>
                </a:moveTo>
                <a:lnTo>
                  <a:pt x="44950" y="908481"/>
                </a:lnTo>
                <a:lnTo>
                  <a:pt x="44950" y="921792"/>
                </a:lnTo>
                <a:lnTo>
                  <a:pt x="73253" y="921792"/>
                </a:lnTo>
                <a:lnTo>
                  <a:pt x="79912" y="908481"/>
                </a:lnTo>
                <a:close/>
              </a:path>
              <a:path w="886863" h="988350">
                <a:moveTo>
                  <a:pt x="44950" y="4991"/>
                </a:moveTo>
                <a:lnTo>
                  <a:pt x="39955" y="9983"/>
                </a:lnTo>
                <a:lnTo>
                  <a:pt x="44950" y="9983"/>
                </a:lnTo>
                <a:lnTo>
                  <a:pt x="44950" y="4991"/>
                </a:lnTo>
                <a:close/>
              </a:path>
              <a:path w="886863" h="988350">
                <a:moveTo>
                  <a:pt x="886863" y="4991"/>
                </a:moveTo>
                <a:lnTo>
                  <a:pt x="44950" y="4991"/>
                </a:lnTo>
                <a:lnTo>
                  <a:pt x="44950" y="9983"/>
                </a:lnTo>
                <a:lnTo>
                  <a:pt x="886863" y="9983"/>
                </a:lnTo>
                <a:lnTo>
                  <a:pt x="886863" y="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85058" y="2737303"/>
            <a:ext cx="970146" cy="1341219"/>
          </a:xfrm>
          <a:custGeom>
            <a:avLst/>
            <a:gdLst/>
            <a:ahLst/>
            <a:cxnLst/>
            <a:rect l="l" t="t" r="r" b="b"/>
            <a:pathLst>
              <a:path w="970146" h="1341219">
                <a:moveTo>
                  <a:pt x="925195" y="1261350"/>
                </a:moveTo>
                <a:lnTo>
                  <a:pt x="890233" y="1261350"/>
                </a:lnTo>
                <a:lnTo>
                  <a:pt x="930189" y="1341219"/>
                </a:lnTo>
                <a:lnTo>
                  <a:pt x="963487" y="1274660"/>
                </a:lnTo>
                <a:lnTo>
                  <a:pt x="925195" y="1274660"/>
                </a:lnTo>
                <a:lnTo>
                  <a:pt x="925195" y="1261350"/>
                </a:lnTo>
                <a:close/>
              </a:path>
              <a:path w="970146" h="1341219">
                <a:moveTo>
                  <a:pt x="925195" y="833332"/>
                </a:moveTo>
                <a:lnTo>
                  <a:pt x="925195" y="1274660"/>
                </a:lnTo>
                <a:lnTo>
                  <a:pt x="935184" y="1274660"/>
                </a:lnTo>
                <a:lnTo>
                  <a:pt x="935184" y="838324"/>
                </a:lnTo>
                <a:lnTo>
                  <a:pt x="930189" y="838324"/>
                </a:lnTo>
                <a:lnTo>
                  <a:pt x="925195" y="833332"/>
                </a:lnTo>
                <a:close/>
              </a:path>
              <a:path w="970146" h="1341219">
                <a:moveTo>
                  <a:pt x="970146" y="1261350"/>
                </a:moveTo>
                <a:lnTo>
                  <a:pt x="935184" y="1261350"/>
                </a:lnTo>
                <a:lnTo>
                  <a:pt x="935184" y="1274660"/>
                </a:lnTo>
                <a:lnTo>
                  <a:pt x="963487" y="1274660"/>
                </a:lnTo>
                <a:lnTo>
                  <a:pt x="970146" y="1261350"/>
                </a:lnTo>
                <a:close/>
              </a:path>
              <a:path w="970146" h="1341219">
                <a:moveTo>
                  <a:pt x="244742" y="0"/>
                </a:moveTo>
                <a:lnTo>
                  <a:pt x="2235" y="0"/>
                </a:lnTo>
                <a:lnTo>
                  <a:pt x="0" y="2233"/>
                </a:lnTo>
                <a:lnTo>
                  <a:pt x="0" y="836089"/>
                </a:lnTo>
                <a:lnTo>
                  <a:pt x="2235" y="838324"/>
                </a:lnTo>
                <a:lnTo>
                  <a:pt x="925195" y="838324"/>
                </a:lnTo>
                <a:lnTo>
                  <a:pt x="925195" y="833332"/>
                </a:lnTo>
                <a:lnTo>
                  <a:pt x="9988" y="833332"/>
                </a:lnTo>
                <a:lnTo>
                  <a:pt x="4993" y="828340"/>
                </a:lnTo>
                <a:lnTo>
                  <a:pt x="9988" y="828340"/>
                </a:lnTo>
                <a:lnTo>
                  <a:pt x="9988" y="9983"/>
                </a:lnTo>
                <a:lnTo>
                  <a:pt x="4993" y="9983"/>
                </a:lnTo>
                <a:lnTo>
                  <a:pt x="9988" y="4991"/>
                </a:lnTo>
                <a:lnTo>
                  <a:pt x="244742" y="4991"/>
                </a:lnTo>
                <a:lnTo>
                  <a:pt x="244742" y="0"/>
                </a:lnTo>
                <a:close/>
              </a:path>
              <a:path w="970146" h="1341219">
                <a:moveTo>
                  <a:pt x="932948" y="828340"/>
                </a:moveTo>
                <a:lnTo>
                  <a:pt x="9988" y="828340"/>
                </a:lnTo>
                <a:lnTo>
                  <a:pt x="9988" y="833332"/>
                </a:lnTo>
                <a:lnTo>
                  <a:pt x="925195" y="833332"/>
                </a:lnTo>
                <a:lnTo>
                  <a:pt x="930189" y="838324"/>
                </a:lnTo>
                <a:lnTo>
                  <a:pt x="935184" y="838324"/>
                </a:lnTo>
                <a:lnTo>
                  <a:pt x="935184" y="830574"/>
                </a:lnTo>
                <a:lnTo>
                  <a:pt x="932948" y="828340"/>
                </a:lnTo>
                <a:close/>
              </a:path>
              <a:path w="970146" h="1341219">
                <a:moveTo>
                  <a:pt x="9988" y="828340"/>
                </a:moveTo>
                <a:lnTo>
                  <a:pt x="4993" y="828340"/>
                </a:lnTo>
                <a:lnTo>
                  <a:pt x="9988" y="833332"/>
                </a:lnTo>
                <a:lnTo>
                  <a:pt x="9988" y="828340"/>
                </a:lnTo>
                <a:close/>
              </a:path>
              <a:path w="970146" h="1341219">
                <a:moveTo>
                  <a:pt x="9988" y="4991"/>
                </a:moveTo>
                <a:lnTo>
                  <a:pt x="4993" y="9983"/>
                </a:lnTo>
                <a:lnTo>
                  <a:pt x="9988" y="9983"/>
                </a:lnTo>
                <a:lnTo>
                  <a:pt x="9988" y="4991"/>
                </a:lnTo>
                <a:close/>
              </a:path>
              <a:path w="970146" h="1341219">
                <a:moveTo>
                  <a:pt x="244742" y="4991"/>
                </a:moveTo>
                <a:lnTo>
                  <a:pt x="9988" y="4991"/>
                </a:lnTo>
                <a:lnTo>
                  <a:pt x="9988" y="9983"/>
                </a:lnTo>
                <a:lnTo>
                  <a:pt x="244742" y="9983"/>
                </a:lnTo>
                <a:lnTo>
                  <a:pt x="244742" y="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31204" y="3100589"/>
            <a:ext cx="680049" cy="929501"/>
          </a:xfrm>
          <a:custGeom>
            <a:avLst/>
            <a:gdLst/>
            <a:ahLst/>
            <a:cxnLst/>
            <a:rect l="l" t="t" r="r" b="b"/>
            <a:pathLst>
              <a:path w="680049" h="929501">
                <a:moveTo>
                  <a:pt x="34961" y="849632"/>
                </a:moveTo>
                <a:lnTo>
                  <a:pt x="0" y="849632"/>
                </a:lnTo>
                <a:lnTo>
                  <a:pt x="39956" y="929501"/>
                </a:lnTo>
                <a:lnTo>
                  <a:pt x="73252" y="862944"/>
                </a:lnTo>
                <a:lnTo>
                  <a:pt x="34961" y="862944"/>
                </a:lnTo>
                <a:lnTo>
                  <a:pt x="34961" y="849632"/>
                </a:lnTo>
                <a:close/>
              </a:path>
              <a:path w="680049" h="929501">
                <a:moveTo>
                  <a:pt x="670060" y="622462"/>
                </a:moveTo>
                <a:lnTo>
                  <a:pt x="37198" y="622462"/>
                </a:lnTo>
                <a:lnTo>
                  <a:pt x="34961" y="624697"/>
                </a:lnTo>
                <a:lnTo>
                  <a:pt x="34961" y="862944"/>
                </a:lnTo>
                <a:lnTo>
                  <a:pt x="44951" y="862944"/>
                </a:lnTo>
                <a:lnTo>
                  <a:pt x="44951" y="632446"/>
                </a:lnTo>
                <a:lnTo>
                  <a:pt x="39956" y="632446"/>
                </a:lnTo>
                <a:lnTo>
                  <a:pt x="44951" y="627454"/>
                </a:lnTo>
                <a:lnTo>
                  <a:pt x="670060" y="627454"/>
                </a:lnTo>
                <a:lnTo>
                  <a:pt x="670060" y="622462"/>
                </a:lnTo>
                <a:close/>
              </a:path>
              <a:path w="680049" h="929501">
                <a:moveTo>
                  <a:pt x="79912" y="849632"/>
                </a:moveTo>
                <a:lnTo>
                  <a:pt x="44951" y="849632"/>
                </a:lnTo>
                <a:lnTo>
                  <a:pt x="44951" y="862944"/>
                </a:lnTo>
                <a:lnTo>
                  <a:pt x="73252" y="862944"/>
                </a:lnTo>
                <a:lnTo>
                  <a:pt x="79912" y="849632"/>
                </a:lnTo>
                <a:close/>
              </a:path>
              <a:path w="680049" h="929501">
                <a:moveTo>
                  <a:pt x="44951" y="627454"/>
                </a:moveTo>
                <a:lnTo>
                  <a:pt x="39956" y="632446"/>
                </a:lnTo>
                <a:lnTo>
                  <a:pt x="44951" y="632446"/>
                </a:lnTo>
                <a:lnTo>
                  <a:pt x="44951" y="627454"/>
                </a:lnTo>
                <a:close/>
              </a:path>
              <a:path w="680049" h="929501">
                <a:moveTo>
                  <a:pt x="680049" y="622462"/>
                </a:moveTo>
                <a:lnTo>
                  <a:pt x="675055" y="622462"/>
                </a:lnTo>
                <a:lnTo>
                  <a:pt x="670060" y="627454"/>
                </a:lnTo>
                <a:lnTo>
                  <a:pt x="44951" y="627454"/>
                </a:lnTo>
                <a:lnTo>
                  <a:pt x="44951" y="632446"/>
                </a:lnTo>
                <a:lnTo>
                  <a:pt x="677814" y="632446"/>
                </a:lnTo>
                <a:lnTo>
                  <a:pt x="680049" y="630212"/>
                </a:lnTo>
                <a:lnTo>
                  <a:pt x="680049" y="622462"/>
                </a:lnTo>
                <a:close/>
              </a:path>
              <a:path w="680049" h="929501">
                <a:moveTo>
                  <a:pt x="670060" y="4991"/>
                </a:moveTo>
                <a:lnTo>
                  <a:pt x="670060" y="627454"/>
                </a:lnTo>
                <a:lnTo>
                  <a:pt x="675055" y="622462"/>
                </a:lnTo>
                <a:lnTo>
                  <a:pt x="680049" y="622462"/>
                </a:lnTo>
                <a:lnTo>
                  <a:pt x="680049" y="9983"/>
                </a:lnTo>
                <a:lnTo>
                  <a:pt x="675055" y="9983"/>
                </a:lnTo>
                <a:lnTo>
                  <a:pt x="670060" y="4991"/>
                </a:lnTo>
                <a:close/>
              </a:path>
              <a:path w="680049" h="929501">
                <a:moveTo>
                  <a:pt x="677814" y="0"/>
                </a:moveTo>
                <a:lnTo>
                  <a:pt x="435302" y="0"/>
                </a:lnTo>
                <a:lnTo>
                  <a:pt x="435302" y="9983"/>
                </a:lnTo>
                <a:lnTo>
                  <a:pt x="670060" y="9983"/>
                </a:lnTo>
                <a:lnTo>
                  <a:pt x="670060" y="4991"/>
                </a:lnTo>
                <a:lnTo>
                  <a:pt x="680049" y="4991"/>
                </a:lnTo>
                <a:lnTo>
                  <a:pt x="680049" y="2233"/>
                </a:lnTo>
                <a:lnTo>
                  <a:pt x="677814" y="0"/>
                </a:lnTo>
                <a:close/>
              </a:path>
              <a:path w="680049" h="929501">
                <a:moveTo>
                  <a:pt x="680049" y="4991"/>
                </a:moveTo>
                <a:lnTo>
                  <a:pt x="670060" y="4991"/>
                </a:lnTo>
                <a:lnTo>
                  <a:pt x="675055" y="9983"/>
                </a:lnTo>
                <a:lnTo>
                  <a:pt x="680049" y="9983"/>
                </a:lnTo>
                <a:lnTo>
                  <a:pt x="680049" y="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18870" y="1952646"/>
            <a:ext cx="105008" cy="469211"/>
          </a:xfrm>
          <a:custGeom>
            <a:avLst/>
            <a:gdLst/>
            <a:ahLst/>
            <a:cxnLst/>
            <a:rect l="l" t="t" r="r" b="b"/>
            <a:pathLst>
              <a:path w="105008" h="469211">
                <a:moveTo>
                  <a:pt x="34961" y="389342"/>
                </a:moveTo>
                <a:lnTo>
                  <a:pt x="0" y="389342"/>
                </a:lnTo>
                <a:lnTo>
                  <a:pt x="39955" y="469211"/>
                </a:lnTo>
                <a:lnTo>
                  <a:pt x="73253" y="402653"/>
                </a:lnTo>
                <a:lnTo>
                  <a:pt x="34961" y="402653"/>
                </a:lnTo>
                <a:lnTo>
                  <a:pt x="34961" y="389342"/>
                </a:lnTo>
                <a:close/>
              </a:path>
              <a:path w="105008" h="469211">
                <a:moveTo>
                  <a:pt x="105008" y="0"/>
                </a:moveTo>
                <a:lnTo>
                  <a:pt x="37198" y="0"/>
                </a:lnTo>
                <a:lnTo>
                  <a:pt x="34961" y="2235"/>
                </a:lnTo>
                <a:lnTo>
                  <a:pt x="34961" y="402653"/>
                </a:lnTo>
                <a:lnTo>
                  <a:pt x="44950" y="402653"/>
                </a:lnTo>
                <a:lnTo>
                  <a:pt x="44950" y="9983"/>
                </a:lnTo>
                <a:lnTo>
                  <a:pt x="39955" y="9983"/>
                </a:lnTo>
                <a:lnTo>
                  <a:pt x="44950" y="4991"/>
                </a:lnTo>
                <a:lnTo>
                  <a:pt x="105008" y="4991"/>
                </a:lnTo>
                <a:lnTo>
                  <a:pt x="105008" y="0"/>
                </a:lnTo>
                <a:close/>
              </a:path>
              <a:path w="105008" h="469211">
                <a:moveTo>
                  <a:pt x="79912" y="389342"/>
                </a:moveTo>
                <a:lnTo>
                  <a:pt x="44950" y="389342"/>
                </a:lnTo>
                <a:lnTo>
                  <a:pt x="44950" y="402653"/>
                </a:lnTo>
                <a:lnTo>
                  <a:pt x="73253" y="402653"/>
                </a:lnTo>
                <a:lnTo>
                  <a:pt x="79912" y="389342"/>
                </a:lnTo>
                <a:close/>
              </a:path>
              <a:path w="105008" h="469211">
                <a:moveTo>
                  <a:pt x="44950" y="4991"/>
                </a:moveTo>
                <a:lnTo>
                  <a:pt x="39955" y="9983"/>
                </a:lnTo>
                <a:lnTo>
                  <a:pt x="44950" y="9983"/>
                </a:lnTo>
                <a:lnTo>
                  <a:pt x="44950" y="4991"/>
                </a:lnTo>
                <a:close/>
              </a:path>
              <a:path w="105008" h="469211">
                <a:moveTo>
                  <a:pt x="105008" y="4991"/>
                </a:moveTo>
                <a:lnTo>
                  <a:pt x="44950" y="4991"/>
                </a:lnTo>
                <a:lnTo>
                  <a:pt x="44950" y="9983"/>
                </a:lnTo>
                <a:lnTo>
                  <a:pt x="105008" y="9983"/>
                </a:lnTo>
                <a:lnTo>
                  <a:pt x="105008" y="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07293" y="1952646"/>
            <a:ext cx="170144" cy="832497"/>
          </a:xfrm>
          <a:custGeom>
            <a:avLst/>
            <a:gdLst/>
            <a:ahLst/>
            <a:cxnLst/>
            <a:rect l="l" t="t" r="r" b="b"/>
            <a:pathLst>
              <a:path w="170144" h="832497">
                <a:moveTo>
                  <a:pt x="125192" y="752628"/>
                </a:moveTo>
                <a:lnTo>
                  <a:pt x="90232" y="752628"/>
                </a:lnTo>
                <a:lnTo>
                  <a:pt x="130187" y="832497"/>
                </a:lnTo>
                <a:lnTo>
                  <a:pt x="163485" y="765939"/>
                </a:lnTo>
                <a:lnTo>
                  <a:pt x="125192" y="765939"/>
                </a:lnTo>
                <a:lnTo>
                  <a:pt x="125192" y="752628"/>
                </a:lnTo>
                <a:close/>
              </a:path>
              <a:path w="170144" h="832497">
                <a:moveTo>
                  <a:pt x="125192" y="4991"/>
                </a:moveTo>
                <a:lnTo>
                  <a:pt x="125192" y="765939"/>
                </a:lnTo>
                <a:lnTo>
                  <a:pt x="135182" y="765939"/>
                </a:lnTo>
                <a:lnTo>
                  <a:pt x="135182" y="9983"/>
                </a:lnTo>
                <a:lnTo>
                  <a:pt x="130187" y="9983"/>
                </a:lnTo>
                <a:lnTo>
                  <a:pt x="125192" y="4991"/>
                </a:lnTo>
                <a:close/>
              </a:path>
              <a:path w="170144" h="832497">
                <a:moveTo>
                  <a:pt x="170144" y="752628"/>
                </a:moveTo>
                <a:lnTo>
                  <a:pt x="135182" y="752628"/>
                </a:lnTo>
                <a:lnTo>
                  <a:pt x="135182" y="765939"/>
                </a:lnTo>
                <a:lnTo>
                  <a:pt x="163485" y="765939"/>
                </a:lnTo>
                <a:lnTo>
                  <a:pt x="170144" y="752628"/>
                </a:lnTo>
                <a:close/>
              </a:path>
              <a:path w="170144" h="832497">
                <a:moveTo>
                  <a:pt x="132946" y="0"/>
                </a:moveTo>
                <a:lnTo>
                  <a:pt x="0" y="0"/>
                </a:lnTo>
                <a:lnTo>
                  <a:pt x="0" y="9983"/>
                </a:lnTo>
                <a:lnTo>
                  <a:pt x="125192" y="9983"/>
                </a:lnTo>
                <a:lnTo>
                  <a:pt x="125192" y="4991"/>
                </a:lnTo>
                <a:lnTo>
                  <a:pt x="135182" y="4991"/>
                </a:lnTo>
                <a:lnTo>
                  <a:pt x="135182" y="2235"/>
                </a:lnTo>
                <a:lnTo>
                  <a:pt x="132946" y="0"/>
                </a:lnTo>
                <a:close/>
              </a:path>
              <a:path w="170144" h="832497">
                <a:moveTo>
                  <a:pt x="135182" y="4991"/>
                </a:moveTo>
                <a:lnTo>
                  <a:pt x="125192" y="4991"/>
                </a:lnTo>
                <a:lnTo>
                  <a:pt x="130187" y="9983"/>
                </a:lnTo>
                <a:lnTo>
                  <a:pt x="135182" y="9983"/>
                </a:lnTo>
                <a:lnTo>
                  <a:pt x="135182" y="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081614" y="2293620"/>
            <a:ext cx="799465" cy="5638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algn="r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3</a:t>
            </a:r>
            <a:endParaRPr sz="1700">
              <a:latin typeface="Calibri"/>
              <a:cs typeface="Calibri"/>
            </a:endParaRPr>
          </a:p>
          <a:p>
            <a:pPr>
              <a:lnSpc>
                <a:spcPts val="500"/>
              </a:lnSpc>
              <a:spcBef>
                <a:spcPts val="11"/>
              </a:spcBef>
            </a:pPr>
            <a:endParaRPr sz="500"/>
          </a:p>
          <a:p>
            <a:pPr marL="12700">
              <a:lnSpc>
                <a:spcPct val="100000"/>
              </a:lnSpc>
            </a:pPr>
            <a:r>
              <a:rPr sz="1500" spc="-20" dirty="0">
                <a:latin typeface="Arial"/>
                <a:cs typeface="Arial"/>
              </a:rPr>
              <a:t>A</a:t>
            </a:r>
            <a:r>
              <a:rPr sz="1500" spc="-25" dirty="0">
                <a:latin typeface="Arial"/>
                <a:cs typeface="Arial"/>
              </a:rPr>
              <a:t>g</a:t>
            </a:r>
            <a:r>
              <a:rPr sz="1500" spc="0" dirty="0">
                <a:latin typeface="Arial"/>
                <a:cs typeface="Arial"/>
              </a:rPr>
              <a:t>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&lt;8</a:t>
            </a:r>
            <a:r>
              <a:rPr sz="1500" spc="0" dirty="0">
                <a:latin typeface="Arial"/>
                <a:cs typeface="Arial"/>
              </a:rPr>
              <a:t>5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60271" y="2616708"/>
            <a:ext cx="725805" cy="6032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53975" algn="r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4</a:t>
            </a:r>
            <a:endParaRPr sz="170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24"/>
              </a:spcBef>
            </a:pPr>
            <a:endParaRPr sz="800"/>
          </a:p>
          <a:p>
            <a:pPr marR="12700" algn="r">
              <a:lnSpc>
                <a:spcPct val="100000"/>
              </a:lnSpc>
            </a:pPr>
            <a:r>
              <a:rPr sz="1500" spc="-20" dirty="0">
                <a:latin typeface="Arial"/>
                <a:cs typeface="Arial"/>
              </a:rPr>
              <a:t>A</a:t>
            </a:r>
            <a:r>
              <a:rPr sz="1500" spc="-25" dirty="0">
                <a:latin typeface="Arial"/>
                <a:cs typeface="Arial"/>
              </a:rPr>
              <a:t>g</a:t>
            </a:r>
            <a:r>
              <a:rPr sz="1500" spc="0" dirty="0">
                <a:latin typeface="Arial"/>
                <a:cs typeface="Arial"/>
              </a:rPr>
              <a:t>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&lt;8</a:t>
            </a:r>
            <a:r>
              <a:rPr sz="1500" spc="0" dirty="0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23239" y="2854452"/>
            <a:ext cx="13271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98421" y="2464308"/>
            <a:ext cx="12509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F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48667" y="2464308"/>
            <a:ext cx="13271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01337" y="2781300"/>
            <a:ext cx="12509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F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86849" y="4113276"/>
            <a:ext cx="1290955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20" dirty="0">
                <a:latin typeface="Arial"/>
                <a:cs typeface="Arial"/>
              </a:rPr>
              <a:t>A</a:t>
            </a:r>
            <a:r>
              <a:rPr sz="1700" spc="-15" dirty="0">
                <a:latin typeface="Arial"/>
                <a:cs typeface="Arial"/>
              </a:rPr>
              <a:t>ccep</a:t>
            </a:r>
            <a:r>
              <a:rPr sz="1700" spc="0" dirty="0">
                <a:latin typeface="Arial"/>
                <a:cs typeface="Arial"/>
              </a:rPr>
              <a:t>t =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tr</a:t>
            </a:r>
            <a:r>
              <a:rPr sz="1700" spc="-15" dirty="0">
                <a:latin typeface="Arial"/>
                <a:cs typeface="Arial"/>
              </a:rPr>
              <a:t>u</a:t>
            </a:r>
            <a:r>
              <a:rPr sz="1700" spc="0" dirty="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579770" y="4101084"/>
            <a:ext cx="1372870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20" dirty="0">
                <a:latin typeface="Arial"/>
                <a:cs typeface="Arial"/>
              </a:rPr>
              <a:t>A</a:t>
            </a:r>
            <a:r>
              <a:rPr sz="1700" spc="-15" dirty="0">
                <a:latin typeface="Arial"/>
                <a:cs typeface="Arial"/>
              </a:rPr>
              <a:t>ccep</a:t>
            </a:r>
            <a:r>
              <a:rPr sz="1700" spc="0" dirty="0">
                <a:latin typeface="Arial"/>
                <a:cs typeface="Arial"/>
              </a:rPr>
              <a:t>t =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f</a:t>
            </a:r>
            <a:r>
              <a:rPr sz="1700" spc="-15" dirty="0">
                <a:latin typeface="Arial"/>
                <a:cs typeface="Arial"/>
              </a:rPr>
              <a:t>als</a:t>
            </a:r>
            <a:r>
              <a:rPr sz="1700" spc="0" dirty="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11844" y="912876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1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872370" y="1549908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2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96242" y="3820668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5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142533" y="4707636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7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14666" y="3787140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6</a:t>
            </a:r>
            <a:endParaRPr sz="17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2980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023992" y="6473720"/>
            <a:ext cx="792918" cy="528325"/>
          </a:xfrm>
          <a:custGeom>
            <a:avLst/>
            <a:gdLst/>
            <a:ahLst/>
            <a:cxnLst/>
            <a:rect l="l" t="t" r="r" b="b"/>
            <a:pathLst>
              <a:path w="792918" h="528325">
                <a:moveTo>
                  <a:pt x="0" y="0"/>
                </a:moveTo>
                <a:lnTo>
                  <a:pt x="792918" y="0"/>
                </a:lnTo>
                <a:lnTo>
                  <a:pt x="792918" y="528325"/>
                </a:lnTo>
                <a:lnTo>
                  <a:pt x="0" y="528325"/>
                </a:lnTo>
                <a:lnTo>
                  <a:pt x="0" y="0"/>
                </a:lnTo>
                <a:close/>
              </a:path>
            </a:pathLst>
          </a:custGeom>
          <a:solidFill>
            <a:srgbClr val="F1B99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3992" y="5885201"/>
            <a:ext cx="792918" cy="528325"/>
          </a:xfrm>
          <a:custGeom>
            <a:avLst/>
            <a:gdLst/>
            <a:ahLst/>
            <a:cxnLst/>
            <a:rect l="l" t="t" r="r" b="b"/>
            <a:pathLst>
              <a:path w="792918" h="528325">
                <a:moveTo>
                  <a:pt x="0" y="0"/>
                </a:moveTo>
                <a:lnTo>
                  <a:pt x="792918" y="0"/>
                </a:lnTo>
                <a:lnTo>
                  <a:pt x="792918" y="528325"/>
                </a:lnTo>
                <a:lnTo>
                  <a:pt x="0" y="528325"/>
                </a:lnTo>
                <a:lnTo>
                  <a:pt x="0" y="0"/>
                </a:lnTo>
                <a:close/>
              </a:path>
            </a:pathLst>
          </a:custGeom>
          <a:solidFill>
            <a:srgbClr val="FDECB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1245" y="512064"/>
            <a:ext cx="9464040" cy="587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800" b="1" spc="-20" dirty="0">
                <a:solidFill>
                  <a:srgbClr val="996633"/>
                </a:solidFill>
                <a:latin typeface="Arial"/>
                <a:cs typeface="Arial"/>
              </a:rPr>
              <a:t>B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ranc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h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3800" b="1" spc="-20" dirty="0">
                <a:solidFill>
                  <a:srgbClr val="996633"/>
                </a:solidFill>
                <a:latin typeface="Arial"/>
                <a:cs typeface="Arial"/>
              </a:rPr>
              <a:t>C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overag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e</a:t>
            </a:r>
            <a:r>
              <a:rPr sz="3800" b="1" spc="-2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=</a:t>
            </a:r>
            <a:r>
              <a:rPr sz="3800" b="1" spc="-20" dirty="0">
                <a:solidFill>
                  <a:srgbClr val="996633"/>
                </a:solidFill>
                <a:latin typeface="Arial"/>
                <a:cs typeface="Arial"/>
              </a:rPr>
              <a:t> S</a:t>
            </a:r>
            <a:r>
              <a:rPr sz="3800" b="1" spc="-10" dirty="0">
                <a:solidFill>
                  <a:srgbClr val="996633"/>
                </a:solidFill>
                <a:latin typeface="Arial"/>
                <a:cs typeface="Arial"/>
              </a:rPr>
              <a:t>t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a</a:t>
            </a:r>
            <a:r>
              <a:rPr sz="3800" b="1" spc="-10" dirty="0">
                <a:solidFill>
                  <a:srgbClr val="996633"/>
                </a:solidFill>
                <a:latin typeface="Arial"/>
                <a:cs typeface="Arial"/>
              </a:rPr>
              <a:t>t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e</a:t>
            </a:r>
            <a:r>
              <a:rPr sz="3800" b="1" spc="-25" dirty="0">
                <a:solidFill>
                  <a:srgbClr val="996633"/>
                </a:solidFill>
                <a:latin typeface="Arial"/>
                <a:cs typeface="Arial"/>
              </a:rPr>
              <a:t>m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en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t</a:t>
            </a:r>
            <a:r>
              <a:rPr sz="3800" b="1" spc="-10" dirty="0">
                <a:solidFill>
                  <a:srgbClr val="996633"/>
                </a:solidFill>
                <a:latin typeface="Arial"/>
                <a:cs typeface="Arial"/>
              </a:rPr>
              <a:t> </a:t>
            </a:r>
            <a:r>
              <a:rPr sz="3800" b="1" spc="-20" dirty="0">
                <a:solidFill>
                  <a:srgbClr val="996633"/>
                </a:solidFill>
                <a:latin typeface="Arial"/>
                <a:cs typeface="Arial"/>
              </a:rPr>
              <a:t>C</a:t>
            </a:r>
            <a:r>
              <a:rPr sz="3800" b="1" spc="-15" dirty="0">
                <a:solidFill>
                  <a:srgbClr val="996633"/>
                </a:solidFill>
                <a:latin typeface="Arial"/>
                <a:cs typeface="Arial"/>
              </a:rPr>
              <a:t>overage</a:t>
            </a:r>
            <a:r>
              <a:rPr sz="3800" b="1" spc="0" dirty="0">
                <a:solidFill>
                  <a:srgbClr val="996633"/>
                </a:solidFill>
                <a:latin typeface="Arial"/>
                <a:cs typeface="Arial"/>
              </a:rPr>
              <a:t>+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1245" y="5835650"/>
            <a:ext cx="7952740" cy="14649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2000" spc="15" dirty="0">
                <a:latin typeface="Arial"/>
                <a:cs typeface="Arial"/>
              </a:rPr>
              <a:t>1-2(</a:t>
            </a:r>
            <a:r>
              <a:rPr lang="en-US" sz="2000" spc="30" dirty="0">
                <a:latin typeface="Arial"/>
                <a:cs typeface="Arial"/>
              </a:rPr>
              <a:t>T</a:t>
            </a:r>
            <a:r>
              <a:rPr lang="en-US" sz="2000" spc="15" dirty="0">
                <a:latin typeface="Arial"/>
                <a:cs typeface="Arial"/>
              </a:rPr>
              <a:t>)-3(</a:t>
            </a:r>
            <a:r>
              <a:rPr lang="en-US" sz="2000" spc="30" dirty="0">
                <a:latin typeface="Arial"/>
                <a:cs typeface="Arial"/>
              </a:rPr>
              <a:t>T</a:t>
            </a:r>
            <a:r>
              <a:rPr lang="en-US" sz="2000" spc="15" dirty="0">
                <a:latin typeface="Arial"/>
                <a:cs typeface="Arial"/>
              </a:rPr>
              <a:t>)-5-</a:t>
            </a:r>
            <a:r>
              <a:rPr lang="en-US" sz="2000" spc="0" dirty="0">
                <a:latin typeface="Arial"/>
                <a:cs typeface="Arial"/>
              </a:rPr>
              <a:t>7</a:t>
            </a:r>
            <a:r>
              <a:rPr lang="en-US" sz="2000" spc="35" dirty="0">
                <a:latin typeface="Arial"/>
                <a:cs typeface="Arial"/>
              </a:rPr>
              <a:t> </a:t>
            </a:r>
            <a:r>
              <a:rPr lang="en-US" sz="2000" spc="25" dirty="0" err="1">
                <a:latin typeface="Arial"/>
                <a:cs typeface="Arial"/>
              </a:rPr>
              <a:t>A</a:t>
            </a:r>
            <a:r>
              <a:rPr lang="en-US" sz="2000" spc="20" dirty="0" err="1">
                <a:latin typeface="Arial"/>
                <a:cs typeface="Arial"/>
              </a:rPr>
              <a:t>cc</a:t>
            </a:r>
            <a:r>
              <a:rPr lang="en-US" sz="2000" spc="25" dirty="0" err="1">
                <a:latin typeface="Arial"/>
                <a:cs typeface="Arial"/>
              </a:rPr>
              <a:t>C</a:t>
            </a:r>
            <a:r>
              <a:rPr lang="en-US" sz="2000" spc="0" dirty="0" err="1">
                <a:latin typeface="Arial"/>
                <a:cs typeface="Arial"/>
              </a:rPr>
              <a:t>li</a:t>
            </a:r>
            <a:r>
              <a:rPr lang="en-US" sz="2000" spc="20" dirty="0" err="1">
                <a:latin typeface="Arial"/>
                <a:cs typeface="Arial"/>
              </a:rPr>
              <a:t>en</a:t>
            </a:r>
            <a:r>
              <a:rPr lang="en-US" sz="2000" spc="15" dirty="0" err="1">
                <a:latin typeface="Arial"/>
                <a:cs typeface="Arial"/>
              </a:rPr>
              <a:t>t</a:t>
            </a:r>
            <a:r>
              <a:rPr lang="en-US" sz="2000" spc="15" dirty="0">
                <a:latin typeface="Arial"/>
                <a:cs typeface="Arial"/>
              </a:rPr>
              <a:t>(83</a:t>
            </a:r>
            <a:r>
              <a:rPr lang="en-US" sz="2000" spc="0" dirty="0">
                <a:latin typeface="Arial"/>
                <a:cs typeface="Arial"/>
              </a:rPr>
              <a:t>,</a:t>
            </a:r>
            <a:r>
              <a:rPr lang="en-US" sz="2000" spc="3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fe</a:t>
            </a:r>
            <a:r>
              <a:rPr lang="en-US" sz="2000" spc="35" dirty="0">
                <a:latin typeface="Arial"/>
                <a:cs typeface="Arial"/>
              </a:rPr>
              <a:t>m</a:t>
            </a:r>
            <a:r>
              <a:rPr lang="en-US" sz="2000" spc="15" dirty="0">
                <a:latin typeface="Arial"/>
                <a:cs typeface="Arial"/>
              </a:rPr>
              <a:t>a</a:t>
            </a:r>
            <a:r>
              <a:rPr lang="en-US" sz="2000" spc="5" dirty="0">
                <a:latin typeface="Arial"/>
                <a:cs typeface="Arial"/>
              </a:rPr>
              <a:t>l</a:t>
            </a:r>
            <a:r>
              <a:rPr lang="en-US" sz="2000" spc="20" dirty="0">
                <a:latin typeface="Arial"/>
                <a:cs typeface="Arial"/>
              </a:rPr>
              <a:t>e</a:t>
            </a:r>
            <a:r>
              <a:rPr lang="en-US" sz="2000" spc="15" dirty="0">
                <a:latin typeface="Arial"/>
                <a:cs typeface="Arial"/>
              </a:rPr>
              <a:t>)-</a:t>
            </a:r>
            <a:r>
              <a:rPr lang="en-US" sz="2000" spc="20" dirty="0">
                <a:latin typeface="Arial"/>
                <a:cs typeface="Arial"/>
              </a:rPr>
              <a:t>&gt;</a:t>
            </a:r>
            <a:r>
              <a:rPr lang="en-US" sz="2000" spc="15" dirty="0">
                <a:latin typeface="Arial"/>
                <a:cs typeface="Arial"/>
              </a:rPr>
              <a:t>a</a:t>
            </a:r>
            <a:r>
              <a:rPr lang="en-US" sz="2000" spc="20" dirty="0">
                <a:latin typeface="Arial"/>
                <a:cs typeface="Arial"/>
              </a:rPr>
              <a:t>cc</a:t>
            </a:r>
            <a:r>
              <a:rPr lang="en-US" sz="2000" spc="15" dirty="0">
                <a:latin typeface="Arial"/>
                <a:cs typeface="Arial"/>
              </a:rPr>
              <a:t>ep</a:t>
            </a:r>
            <a:r>
              <a:rPr lang="en-US" sz="2000" spc="0" dirty="0">
                <a:latin typeface="Arial"/>
                <a:cs typeface="Arial"/>
              </a:rPr>
              <a:t>t</a:t>
            </a:r>
            <a:endParaRPr lang="en-US" sz="2000" spc="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15" dirty="0">
                <a:latin typeface="Arial"/>
                <a:cs typeface="Arial"/>
              </a:rPr>
              <a:t>1-2(</a:t>
            </a:r>
            <a:r>
              <a:rPr sz="2000" spc="30" dirty="0">
                <a:latin typeface="Arial"/>
                <a:cs typeface="Arial"/>
              </a:rPr>
              <a:t>T</a:t>
            </a:r>
            <a:r>
              <a:rPr sz="2000" spc="15" dirty="0">
                <a:latin typeface="Arial"/>
                <a:cs typeface="Arial"/>
              </a:rPr>
              <a:t>)-3(</a:t>
            </a:r>
            <a:r>
              <a:rPr sz="2000" spc="30" dirty="0">
                <a:latin typeface="Arial"/>
                <a:cs typeface="Arial"/>
              </a:rPr>
              <a:t>T</a:t>
            </a:r>
            <a:r>
              <a:rPr sz="2000" spc="15" dirty="0">
                <a:latin typeface="Arial"/>
                <a:cs typeface="Arial"/>
              </a:rPr>
              <a:t>)-6-</a:t>
            </a:r>
            <a:r>
              <a:rPr sz="2000" spc="0" dirty="0">
                <a:latin typeface="Arial"/>
                <a:cs typeface="Arial"/>
              </a:rPr>
              <a:t>7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A</a:t>
            </a:r>
            <a:r>
              <a:rPr sz="2000" spc="20" dirty="0">
                <a:latin typeface="Arial"/>
                <a:cs typeface="Arial"/>
              </a:rPr>
              <a:t>cc</a:t>
            </a:r>
            <a:r>
              <a:rPr sz="2000" spc="25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li</a:t>
            </a:r>
            <a:r>
              <a:rPr sz="2000" spc="15" dirty="0">
                <a:latin typeface="Arial"/>
                <a:cs typeface="Arial"/>
              </a:rPr>
              <a:t>ent(88</a:t>
            </a:r>
            <a:r>
              <a:rPr sz="2000" spc="0" dirty="0">
                <a:latin typeface="Arial"/>
                <a:cs typeface="Arial"/>
              </a:rPr>
              <a:t>,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fe</a:t>
            </a:r>
            <a:r>
              <a:rPr sz="2000" spc="35" dirty="0">
                <a:latin typeface="Arial"/>
                <a:cs typeface="Arial"/>
              </a:rPr>
              <a:t>m</a:t>
            </a:r>
            <a:r>
              <a:rPr sz="2000" spc="15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l</a:t>
            </a:r>
            <a:r>
              <a:rPr sz="2000" spc="15" dirty="0">
                <a:latin typeface="Arial"/>
                <a:cs typeface="Arial"/>
              </a:rPr>
              <a:t>e</a:t>
            </a:r>
            <a:r>
              <a:rPr sz="2000" spc="10" dirty="0">
                <a:latin typeface="Arial"/>
                <a:cs typeface="Arial"/>
              </a:rPr>
              <a:t>)</a:t>
            </a:r>
            <a:r>
              <a:rPr sz="2000" spc="15" dirty="0">
                <a:latin typeface="Arial"/>
                <a:cs typeface="Arial"/>
              </a:rPr>
              <a:t>-</a:t>
            </a:r>
            <a:r>
              <a:rPr sz="2000" spc="20" dirty="0">
                <a:latin typeface="Arial"/>
                <a:cs typeface="Arial"/>
              </a:rPr>
              <a:t>&gt;</a:t>
            </a:r>
            <a:r>
              <a:rPr sz="2000" spc="15" dirty="0">
                <a:latin typeface="Arial"/>
                <a:cs typeface="Arial"/>
              </a:rPr>
              <a:t>re</a:t>
            </a:r>
            <a:r>
              <a:rPr sz="2000" spc="5" dirty="0">
                <a:latin typeface="Arial"/>
                <a:cs typeface="Arial"/>
              </a:rPr>
              <a:t>j</a:t>
            </a:r>
            <a:r>
              <a:rPr sz="2000" spc="15" dirty="0">
                <a:latin typeface="Arial"/>
                <a:cs typeface="Arial"/>
              </a:rPr>
              <a:t>e</a:t>
            </a:r>
            <a:r>
              <a:rPr sz="2000" spc="20" dirty="0">
                <a:latin typeface="Arial"/>
                <a:cs typeface="Arial"/>
              </a:rPr>
              <a:t>c</a:t>
            </a:r>
            <a:r>
              <a:rPr sz="2000" spc="0" dirty="0">
                <a:latin typeface="Arial"/>
                <a:cs typeface="Arial"/>
              </a:rPr>
              <a:t>t</a:t>
            </a:r>
            <a:endParaRPr lang="en-US" sz="2000" spc="0" dirty="0">
              <a:latin typeface="Arial"/>
              <a:cs typeface="Arial"/>
            </a:endParaRPr>
          </a:p>
          <a:p>
            <a:pPr marL="12700"/>
            <a:r>
              <a:rPr lang="en-US" sz="2000" spc="15" dirty="0">
                <a:latin typeface="Arial"/>
                <a:cs typeface="Arial"/>
              </a:rPr>
              <a:t>1-2(</a:t>
            </a:r>
            <a:r>
              <a:rPr lang="en-US" sz="2000" spc="30" dirty="0">
                <a:latin typeface="Arial"/>
                <a:cs typeface="Arial"/>
              </a:rPr>
              <a:t>F</a:t>
            </a:r>
            <a:r>
              <a:rPr lang="en-US" sz="2000" spc="15" dirty="0">
                <a:latin typeface="Arial"/>
                <a:cs typeface="Arial"/>
              </a:rPr>
              <a:t>)-4(</a:t>
            </a:r>
            <a:r>
              <a:rPr lang="en-US" sz="2000" spc="30" dirty="0">
                <a:latin typeface="Arial"/>
                <a:cs typeface="Arial"/>
              </a:rPr>
              <a:t>F</a:t>
            </a:r>
            <a:r>
              <a:rPr lang="en-US" sz="2000" spc="15" dirty="0">
                <a:latin typeface="Arial"/>
                <a:cs typeface="Arial"/>
              </a:rPr>
              <a:t>)-5-</a:t>
            </a:r>
            <a:r>
              <a:rPr lang="en-US" sz="2000" spc="0" dirty="0">
                <a:latin typeface="Arial"/>
                <a:cs typeface="Arial"/>
              </a:rPr>
              <a:t>7</a:t>
            </a:r>
            <a:r>
              <a:rPr lang="en-US" sz="2000" spc="35" dirty="0">
                <a:latin typeface="Arial"/>
                <a:cs typeface="Arial"/>
              </a:rPr>
              <a:t> </a:t>
            </a:r>
            <a:r>
              <a:rPr lang="en-US" sz="2000" spc="25" dirty="0" err="1">
                <a:latin typeface="Arial"/>
                <a:cs typeface="Arial"/>
              </a:rPr>
              <a:t>A</a:t>
            </a:r>
            <a:r>
              <a:rPr lang="en-US" sz="2000" spc="20" dirty="0" err="1">
                <a:latin typeface="Arial"/>
                <a:cs typeface="Arial"/>
              </a:rPr>
              <a:t>cc</a:t>
            </a:r>
            <a:r>
              <a:rPr lang="en-US" sz="2000" spc="25" dirty="0" err="1">
                <a:latin typeface="Arial"/>
                <a:cs typeface="Arial"/>
              </a:rPr>
              <a:t>C</a:t>
            </a:r>
            <a:r>
              <a:rPr lang="en-US" sz="2000" spc="5" dirty="0" err="1">
                <a:latin typeface="Arial"/>
                <a:cs typeface="Arial"/>
              </a:rPr>
              <a:t>li</a:t>
            </a:r>
            <a:r>
              <a:rPr lang="en-US" sz="2000" spc="15" dirty="0" err="1">
                <a:latin typeface="Arial"/>
                <a:cs typeface="Arial"/>
              </a:rPr>
              <a:t>ent</a:t>
            </a:r>
            <a:r>
              <a:rPr lang="en-US" sz="2000" spc="15" dirty="0">
                <a:latin typeface="Arial"/>
                <a:cs typeface="Arial"/>
              </a:rPr>
              <a:t>(78</a:t>
            </a:r>
            <a:r>
              <a:rPr lang="en-US" sz="2000" spc="0" dirty="0">
                <a:latin typeface="Arial"/>
                <a:cs typeface="Arial"/>
              </a:rPr>
              <a:t>,</a:t>
            </a:r>
            <a:r>
              <a:rPr lang="en-US" sz="2000" spc="35" dirty="0">
                <a:latin typeface="Arial"/>
                <a:cs typeface="Arial"/>
              </a:rPr>
              <a:t> m</a:t>
            </a:r>
            <a:r>
              <a:rPr lang="en-US" sz="2000" spc="15" dirty="0">
                <a:latin typeface="Arial"/>
                <a:cs typeface="Arial"/>
              </a:rPr>
              <a:t>a</a:t>
            </a:r>
            <a:r>
              <a:rPr lang="en-US" sz="2000" spc="5" dirty="0">
                <a:latin typeface="Arial"/>
                <a:cs typeface="Arial"/>
              </a:rPr>
              <a:t>l</a:t>
            </a:r>
            <a:r>
              <a:rPr lang="en-US" sz="2000" spc="15" dirty="0">
                <a:latin typeface="Arial"/>
                <a:cs typeface="Arial"/>
              </a:rPr>
              <a:t>e</a:t>
            </a:r>
            <a:r>
              <a:rPr lang="en-US" sz="2000" spc="0" dirty="0">
                <a:latin typeface="Arial"/>
                <a:cs typeface="Arial"/>
              </a:rPr>
              <a:t>)</a:t>
            </a:r>
            <a:r>
              <a:rPr lang="en-US" sz="2000" spc="3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-</a:t>
            </a:r>
            <a:r>
              <a:rPr lang="en-US" sz="2000" spc="20" dirty="0">
                <a:latin typeface="Arial"/>
                <a:cs typeface="Arial"/>
              </a:rPr>
              <a:t>&gt;</a:t>
            </a:r>
            <a:r>
              <a:rPr lang="en-US" sz="2000" spc="15" dirty="0">
                <a:latin typeface="Arial"/>
                <a:cs typeface="Arial"/>
              </a:rPr>
              <a:t>a</a:t>
            </a:r>
            <a:r>
              <a:rPr lang="en-US" sz="2000" spc="20" dirty="0">
                <a:latin typeface="Arial"/>
                <a:cs typeface="Arial"/>
              </a:rPr>
              <a:t>cc</a:t>
            </a:r>
            <a:r>
              <a:rPr lang="en-US" sz="2000" spc="15" dirty="0">
                <a:latin typeface="Arial"/>
                <a:cs typeface="Arial"/>
              </a:rPr>
              <a:t>ep</a:t>
            </a:r>
            <a:r>
              <a:rPr lang="en-US" sz="2000" spc="0" dirty="0">
                <a:latin typeface="Arial"/>
                <a:cs typeface="Arial"/>
              </a:rPr>
              <a:t>t</a:t>
            </a:r>
          </a:p>
          <a:p>
            <a:pPr marL="12700"/>
            <a:r>
              <a:rPr lang="en-US" sz="2000" spc="15" dirty="0">
                <a:latin typeface="Arial"/>
                <a:cs typeface="Arial"/>
              </a:rPr>
              <a:t>1-2(</a:t>
            </a:r>
            <a:r>
              <a:rPr lang="en-US" sz="2000" spc="30" dirty="0">
                <a:latin typeface="Arial"/>
                <a:cs typeface="Arial"/>
              </a:rPr>
              <a:t>F</a:t>
            </a:r>
            <a:r>
              <a:rPr lang="en-US" sz="2000" spc="15" dirty="0">
                <a:latin typeface="Arial"/>
                <a:cs typeface="Arial"/>
              </a:rPr>
              <a:t>)-4(</a:t>
            </a:r>
            <a:r>
              <a:rPr lang="en-US" sz="2000" spc="30" dirty="0">
                <a:latin typeface="Arial"/>
                <a:cs typeface="Arial"/>
              </a:rPr>
              <a:t>F</a:t>
            </a:r>
            <a:r>
              <a:rPr lang="en-US" sz="2000" spc="15" dirty="0">
                <a:latin typeface="Arial"/>
                <a:cs typeface="Arial"/>
              </a:rPr>
              <a:t>)-6-</a:t>
            </a:r>
            <a:r>
              <a:rPr lang="en-US" sz="2000" spc="0" dirty="0">
                <a:latin typeface="Arial"/>
                <a:cs typeface="Arial"/>
              </a:rPr>
              <a:t>7</a:t>
            </a:r>
            <a:r>
              <a:rPr lang="en-US" sz="2000" spc="35" dirty="0">
                <a:latin typeface="Arial"/>
                <a:cs typeface="Arial"/>
              </a:rPr>
              <a:t> </a:t>
            </a:r>
            <a:r>
              <a:rPr lang="en-US" sz="2000" spc="25" dirty="0" err="1">
                <a:latin typeface="Arial"/>
                <a:cs typeface="Arial"/>
              </a:rPr>
              <a:t>A</a:t>
            </a:r>
            <a:r>
              <a:rPr lang="en-US" sz="2000" spc="20" dirty="0" err="1">
                <a:latin typeface="Arial"/>
                <a:cs typeface="Arial"/>
              </a:rPr>
              <a:t>cc</a:t>
            </a:r>
            <a:r>
              <a:rPr lang="en-US" sz="2000" spc="25" dirty="0" err="1">
                <a:latin typeface="Arial"/>
                <a:cs typeface="Arial"/>
              </a:rPr>
              <a:t>C</a:t>
            </a:r>
            <a:r>
              <a:rPr lang="en-US" sz="2000" spc="0" dirty="0" err="1">
                <a:latin typeface="Arial"/>
                <a:cs typeface="Arial"/>
              </a:rPr>
              <a:t>li</a:t>
            </a:r>
            <a:r>
              <a:rPr lang="en-US" sz="2000" spc="20" dirty="0" err="1">
                <a:latin typeface="Arial"/>
                <a:cs typeface="Arial"/>
              </a:rPr>
              <a:t>en</a:t>
            </a:r>
            <a:r>
              <a:rPr lang="en-US" sz="2000" spc="15" dirty="0" err="1">
                <a:latin typeface="Arial"/>
                <a:cs typeface="Arial"/>
              </a:rPr>
              <a:t>t</a:t>
            </a:r>
            <a:r>
              <a:rPr lang="en-US" sz="2000" spc="15" dirty="0">
                <a:latin typeface="Arial"/>
                <a:cs typeface="Arial"/>
              </a:rPr>
              <a:t>(83</a:t>
            </a:r>
            <a:r>
              <a:rPr lang="en-US" sz="2000" spc="0" dirty="0">
                <a:latin typeface="Arial"/>
                <a:cs typeface="Arial"/>
              </a:rPr>
              <a:t>,</a:t>
            </a:r>
            <a:r>
              <a:rPr lang="en-US" sz="2000" spc="35" dirty="0">
                <a:latin typeface="Arial"/>
                <a:cs typeface="Arial"/>
              </a:rPr>
              <a:t> m</a:t>
            </a:r>
            <a:r>
              <a:rPr lang="en-US" sz="2000" spc="20" dirty="0">
                <a:latin typeface="Arial"/>
                <a:cs typeface="Arial"/>
              </a:rPr>
              <a:t>a</a:t>
            </a:r>
            <a:r>
              <a:rPr lang="en-US" sz="2000" spc="0" dirty="0">
                <a:latin typeface="Arial"/>
                <a:cs typeface="Arial"/>
              </a:rPr>
              <a:t>l</a:t>
            </a:r>
            <a:r>
              <a:rPr lang="en-US" sz="2000" spc="20" dirty="0">
                <a:latin typeface="Arial"/>
                <a:cs typeface="Arial"/>
              </a:rPr>
              <a:t>e</a:t>
            </a:r>
            <a:r>
              <a:rPr lang="en-US" sz="2000" spc="0" dirty="0">
                <a:latin typeface="Arial"/>
                <a:cs typeface="Arial"/>
              </a:rPr>
              <a:t>)</a:t>
            </a:r>
            <a:r>
              <a:rPr lang="en-US" sz="2000" spc="3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-</a:t>
            </a:r>
            <a:r>
              <a:rPr lang="en-US" sz="2000" spc="25" dirty="0">
                <a:latin typeface="Arial"/>
                <a:cs typeface="Arial"/>
              </a:rPr>
              <a:t>&gt;</a:t>
            </a:r>
            <a:r>
              <a:rPr lang="en-US" sz="2000" spc="15" dirty="0">
                <a:latin typeface="Arial"/>
                <a:cs typeface="Arial"/>
              </a:rPr>
              <a:t>re</a:t>
            </a:r>
            <a:r>
              <a:rPr lang="en-US" sz="2000" spc="5" dirty="0">
                <a:latin typeface="Arial"/>
                <a:cs typeface="Arial"/>
              </a:rPr>
              <a:t>j</a:t>
            </a:r>
            <a:r>
              <a:rPr lang="en-US" sz="2000" spc="15" dirty="0">
                <a:latin typeface="Arial"/>
                <a:cs typeface="Arial"/>
              </a:rPr>
              <a:t>e</a:t>
            </a:r>
            <a:r>
              <a:rPr lang="en-US" sz="2000" spc="20" dirty="0">
                <a:latin typeface="Arial"/>
                <a:cs typeface="Arial"/>
              </a:rPr>
              <a:t>c</a:t>
            </a:r>
            <a:r>
              <a:rPr lang="en-US" sz="2000" spc="0" dirty="0">
                <a:latin typeface="Arial"/>
                <a:cs typeface="Arial"/>
              </a:rPr>
              <a:t>t</a:t>
            </a:r>
            <a:endParaRPr lang="en-US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3125" y="4692644"/>
            <a:ext cx="1083774" cy="521478"/>
          </a:xfrm>
          <a:custGeom>
            <a:avLst/>
            <a:gdLst/>
            <a:ahLst/>
            <a:cxnLst/>
            <a:rect l="l" t="t" r="r" b="b"/>
            <a:pathLst>
              <a:path w="1083774" h="521478">
                <a:moveTo>
                  <a:pt x="1055955" y="504712"/>
                </a:moveTo>
                <a:lnTo>
                  <a:pt x="979462" y="511534"/>
                </a:lnTo>
                <a:lnTo>
                  <a:pt x="977433" y="513958"/>
                </a:lnTo>
                <a:lnTo>
                  <a:pt x="977924" y="519450"/>
                </a:lnTo>
                <a:lnTo>
                  <a:pt x="980349" y="521478"/>
                </a:lnTo>
                <a:lnTo>
                  <a:pt x="1080356" y="512560"/>
                </a:lnTo>
                <a:lnTo>
                  <a:pt x="1072675" y="512560"/>
                </a:lnTo>
                <a:lnTo>
                  <a:pt x="1055955" y="504712"/>
                </a:lnTo>
                <a:close/>
              </a:path>
              <a:path w="1083774" h="521478">
                <a:moveTo>
                  <a:pt x="1065830" y="503831"/>
                </a:moveTo>
                <a:lnTo>
                  <a:pt x="1055955" y="504712"/>
                </a:lnTo>
                <a:lnTo>
                  <a:pt x="1072675" y="512560"/>
                </a:lnTo>
                <a:lnTo>
                  <a:pt x="1073466" y="510876"/>
                </a:lnTo>
                <a:lnTo>
                  <a:pt x="1070690" y="510876"/>
                </a:lnTo>
                <a:lnTo>
                  <a:pt x="1065830" y="503831"/>
                </a:lnTo>
                <a:close/>
              </a:path>
              <a:path w="1083774" h="521478">
                <a:moveTo>
                  <a:pt x="1021723" y="426245"/>
                </a:moveTo>
                <a:lnTo>
                  <a:pt x="1017181" y="429375"/>
                </a:lnTo>
                <a:lnTo>
                  <a:pt x="1016609" y="432483"/>
                </a:lnTo>
                <a:lnTo>
                  <a:pt x="1060203" y="495675"/>
                </a:lnTo>
                <a:lnTo>
                  <a:pt x="1076921" y="503523"/>
                </a:lnTo>
                <a:lnTo>
                  <a:pt x="1072675" y="512560"/>
                </a:lnTo>
                <a:lnTo>
                  <a:pt x="1080356" y="512560"/>
                </a:lnTo>
                <a:lnTo>
                  <a:pt x="1083774" y="512255"/>
                </a:lnTo>
                <a:lnTo>
                  <a:pt x="1024834" y="426816"/>
                </a:lnTo>
                <a:lnTo>
                  <a:pt x="1021723" y="426245"/>
                </a:lnTo>
                <a:close/>
              </a:path>
              <a:path w="1083774" h="521478">
                <a:moveTo>
                  <a:pt x="1074359" y="503071"/>
                </a:moveTo>
                <a:lnTo>
                  <a:pt x="1065830" y="503831"/>
                </a:lnTo>
                <a:lnTo>
                  <a:pt x="1070690" y="510876"/>
                </a:lnTo>
                <a:lnTo>
                  <a:pt x="1074359" y="503071"/>
                </a:lnTo>
                <a:close/>
              </a:path>
              <a:path w="1083774" h="521478">
                <a:moveTo>
                  <a:pt x="1075958" y="503071"/>
                </a:moveTo>
                <a:lnTo>
                  <a:pt x="1074359" y="503071"/>
                </a:lnTo>
                <a:lnTo>
                  <a:pt x="1070690" y="510876"/>
                </a:lnTo>
                <a:lnTo>
                  <a:pt x="1073466" y="510876"/>
                </a:lnTo>
                <a:lnTo>
                  <a:pt x="1076921" y="503523"/>
                </a:lnTo>
                <a:lnTo>
                  <a:pt x="1075958" y="503071"/>
                </a:lnTo>
                <a:close/>
              </a:path>
              <a:path w="1083774" h="521478">
                <a:moveTo>
                  <a:pt x="4246" y="0"/>
                </a:moveTo>
                <a:lnTo>
                  <a:pt x="0" y="9036"/>
                </a:lnTo>
                <a:lnTo>
                  <a:pt x="1055955" y="504712"/>
                </a:lnTo>
                <a:lnTo>
                  <a:pt x="1065830" y="503831"/>
                </a:lnTo>
                <a:lnTo>
                  <a:pt x="1060203" y="495675"/>
                </a:lnTo>
                <a:lnTo>
                  <a:pt x="4246" y="0"/>
                </a:lnTo>
                <a:close/>
              </a:path>
              <a:path w="1083774" h="521478">
                <a:moveTo>
                  <a:pt x="1060203" y="495675"/>
                </a:moveTo>
                <a:lnTo>
                  <a:pt x="1065830" y="503831"/>
                </a:lnTo>
                <a:lnTo>
                  <a:pt x="1074359" y="503071"/>
                </a:lnTo>
                <a:lnTo>
                  <a:pt x="1075958" y="503071"/>
                </a:lnTo>
                <a:lnTo>
                  <a:pt x="1060203" y="495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96860" y="4679995"/>
            <a:ext cx="813136" cy="524907"/>
          </a:xfrm>
          <a:custGeom>
            <a:avLst/>
            <a:gdLst/>
            <a:ahLst/>
            <a:cxnLst/>
            <a:rect l="l" t="t" r="r" b="b"/>
            <a:pathLst>
              <a:path w="813136" h="524907">
                <a:moveTo>
                  <a:pt x="50161" y="431471"/>
                </a:moveTo>
                <a:lnTo>
                  <a:pt x="47153" y="432447"/>
                </a:lnTo>
                <a:lnTo>
                  <a:pt x="0" y="524907"/>
                </a:lnTo>
                <a:lnTo>
                  <a:pt x="26771" y="523749"/>
                </a:lnTo>
                <a:lnTo>
                  <a:pt x="11040" y="523749"/>
                </a:lnTo>
                <a:lnTo>
                  <a:pt x="5637" y="515350"/>
                </a:lnTo>
                <a:lnTo>
                  <a:pt x="21177" y="505365"/>
                </a:lnTo>
                <a:lnTo>
                  <a:pt x="56053" y="436981"/>
                </a:lnTo>
                <a:lnTo>
                  <a:pt x="55076" y="433975"/>
                </a:lnTo>
                <a:lnTo>
                  <a:pt x="50161" y="431471"/>
                </a:lnTo>
                <a:close/>
              </a:path>
              <a:path w="813136" h="524907">
                <a:moveTo>
                  <a:pt x="21177" y="505365"/>
                </a:moveTo>
                <a:lnTo>
                  <a:pt x="5637" y="515350"/>
                </a:lnTo>
                <a:lnTo>
                  <a:pt x="11040" y="523749"/>
                </a:lnTo>
                <a:lnTo>
                  <a:pt x="14046" y="521817"/>
                </a:lnTo>
                <a:lnTo>
                  <a:pt x="12787" y="521817"/>
                </a:lnTo>
                <a:lnTo>
                  <a:pt x="8121" y="514563"/>
                </a:lnTo>
                <a:lnTo>
                  <a:pt x="16676" y="514193"/>
                </a:lnTo>
                <a:lnTo>
                  <a:pt x="21177" y="505365"/>
                </a:lnTo>
                <a:close/>
              </a:path>
              <a:path w="813136" h="524907">
                <a:moveTo>
                  <a:pt x="103306" y="510444"/>
                </a:moveTo>
                <a:lnTo>
                  <a:pt x="26580" y="513764"/>
                </a:lnTo>
                <a:lnTo>
                  <a:pt x="11040" y="523749"/>
                </a:lnTo>
                <a:lnTo>
                  <a:pt x="26771" y="523749"/>
                </a:lnTo>
                <a:lnTo>
                  <a:pt x="103738" y="520419"/>
                </a:lnTo>
                <a:lnTo>
                  <a:pt x="105876" y="518090"/>
                </a:lnTo>
                <a:lnTo>
                  <a:pt x="105637" y="512580"/>
                </a:lnTo>
                <a:lnTo>
                  <a:pt x="103306" y="510444"/>
                </a:lnTo>
                <a:close/>
              </a:path>
              <a:path w="813136" h="524907">
                <a:moveTo>
                  <a:pt x="16676" y="514193"/>
                </a:moveTo>
                <a:lnTo>
                  <a:pt x="8121" y="514563"/>
                </a:lnTo>
                <a:lnTo>
                  <a:pt x="12787" y="521817"/>
                </a:lnTo>
                <a:lnTo>
                  <a:pt x="16676" y="514193"/>
                </a:lnTo>
                <a:close/>
              </a:path>
              <a:path w="813136" h="524907">
                <a:moveTo>
                  <a:pt x="26580" y="513764"/>
                </a:moveTo>
                <a:lnTo>
                  <a:pt x="16676" y="514193"/>
                </a:lnTo>
                <a:lnTo>
                  <a:pt x="12787" y="521817"/>
                </a:lnTo>
                <a:lnTo>
                  <a:pt x="14046" y="521817"/>
                </a:lnTo>
                <a:lnTo>
                  <a:pt x="26580" y="513764"/>
                </a:lnTo>
                <a:close/>
              </a:path>
              <a:path w="813136" h="524907">
                <a:moveTo>
                  <a:pt x="807735" y="0"/>
                </a:moveTo>
                <a:lnTo>
                  <a:pt x="21177" y="505365"/>
                </a:lnTo>
                <a:lnTo>
                  <a:pt x="16676" y="514193"/>
                </a:lnTo>
                <a:lnTo>
                  <a:pt x="26580" y="513764"/>
                </a:lnTo>
                <a:lnTo>
                  <a:pt x="813136" y="8398"/>
                </a:lnTo>
                <a:lnTo>
                  <a:pt x="807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52847" y="2007108"/>
            <a:ext cx="13271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99306" y="2028444"/>
            <a:ext cx="12509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F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23878" y="1844763"/>
            <a:ext cx="1783416" cy="704961"/>
          </a:xfrm>
          <a:custGeom>
            <a:avLst/>
            <a:gdLst/>
            <a:ahLst/>
            <a:cxnLst/>
            <a:rect l="l" t="t" r="r" b="b"/>
            <a:pathLst>
              <a:path w="1783416" h="704961">
                <a:moveTo>
                  <a:pt x="891707" y="0"/>
                </a:moveTo>
                <a:lnTo>
                  <a:pt x="0" y="352480"/>
                </a:lnTo>
                <a:lnTo>
                  <a:pt x="891707" y="704961"/>
                </a:lnTo>
                <a:lnTo>
                  <a:pt x="1783416" y="352480"/>
                </a:lnTo>
                <a:lnTo>
                  <a:pt x="891707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23878" y="1844763"/>
            <a:ext cx="1783416" cy="704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23878" y="1844763"/>
            <a:ext cx="1783416" cy="704961"/>
          </a:xfrm>
          <a:custGeom>
            <a:avLst/>
            <a:gdLst/>
            <a:ahLst/>
            <a:cxnLst/>
            <a:rect l="l" t="t" r="r" b="b"/>
            <a:pathLst>
              <a:path w="1783416" h="704961">
                <a:moveTo>
                  <a:pt x="891707" y="0"/>
                </a:moveTo>
                <a:lnTo>
                  <a:pt x="0" y="352480"/>
                </a:lnTo>
                <a:lnTo>
                  <a:pt x="891707" y="704961"/>
                </a:lnTo>
                <a:lnTo>
                  <a:pt x="1783416" y="352480"/>
                </a:lnTo>
                <a:lnTo>
                  <a:pt x="891707" y="0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23878" y="1844763"/>
            <a:ext cx="1783417" cy="704961"/>
          </a:xfrm>
          <a:custGeom>
            <a:avLst/>
            <a:gdLst/>
            <a:ahLst/>
            <a:cxnLst/>
            <a:rect l="l" t="t" r="r" b="b"/>
            <a:pathLst>
              <a:path w="1783417" h="704961">
                <a:moveTo>
                  <a:pt x="0" y="352480"/>
                </a:moveTo>
                <a:lnTo>
                  <a:pt x="891708" y="0"/>
                </a:lnTo>
                <a:lnTo>
                  <a:pt x="1783417" y="352480"/>
                </a:lnTo>
                <a:lnTo>
                  <a:pt x="891708" y="704961"/>
                </a:lnTo>
                <a:lnTo>
                  <a:pt x="0" y="352480"/>
                </a:lnTo>
                <a:close/>
              </a:path>
            </a:pathLst>
          </a:custGeom>
          <a:ln w="99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957032" y="2055876"/>
            <a:ext cx="915669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15" dirty="0">
                <a:latin typeface="Arial"/>
                <a:cs typeface="Arial"/>
              </a:rPr>
              <a:t>i</a:t>
            </a:r>
            <a:r>
              <a:rPr sz="1700" spc="-5" dirty="0">
                <a:latin typeface="Arial"/>
                <a:cs typeface="Arial"/>
              </a:rPr>
              <a:t>f(</a:t>
            </a:r>
            <a:r>
              <a:rPr sz="1700" spc="0" dirty="0">
                <a:latin typeface="Arial"/>
                <a:cs typeface="Arial"/>
              </a:rPr>
              <a:t>f</a:t>
            </a:r>
            <a:r>
              <a:rPr sz="1700" spc="-15" dirty="0">
                <a:latin typeface="Arial"/>
                <a:cs typeface="Arial"/>
              </a:rPr>
              <a:t>emale</a:t>
            </a:r>
            <a:r>
              <a:rPr sz="1700" spc="0" dirty="0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86030" y="5204891"/>
            <a:ext cx="1621697" cy="379034"/>
          </a:xfrm>
          <a:custGeom>
            <a:avLst/>
            <a:gdLst/>
            <a:ahLst/>
            <a:cxnLst/>
            <a:rect l="l" t="t" r="r" b="b"/>
            <a:pathLst>
              <a:path w="1621697" h="379034">
                <a:moveTo>
                  <a:pt x="0" y="0"/>
                </a:moveTo>
                <a:lnTo>
                  <a:pt x="1621697" y="0"/>
                </a:lnTo>
                <a:lnTo>
                  <a:pt x="1621697" y="379034"/>
                </a:lnTo>
                <a:lnTo>
                  <a:pt x="0" y="379034"/>
                </a:lnTo>
                <a:lnTo>
                  <a:pt x="0" y="0"/>
                </a:lnTo>
                <a:close/>
              </a:path>
            </a:pathLst>
          </a:custGeom>
          <a:ln w="99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769225" y="5237988"/>
            <a:ext cx="1352550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25" dirty="0">
                <a:latin typeface="Arial"/>
                <a:cs typeface="Arial"/>
              </a:rPr>
              <a:t>R</a:t>
            </a:r>
            <a:r>
              <a:rPr sz="1700" spc="-20" dirty="0">
                <a:latin typeface="Arial"/>
                <a:cs typeface="Arial"/>
              </a:rPr>
              <a:t>e</a:t>
            </a:r>
            <a:r>
              <a:rPr sz="1700" spc="-5" dirty="0">
                <a:latin typeface="Arial"/>
                <a:cs typeface="Arial"/>
              </a:rPr>
              <a:t>t</a:t>
            </a:r>
            <a:r>
              <a:rPr sz="1700" spc="-15" dirty="0">
                <a:latin typeface="Arial"/>
                <a:cs typeface="Arial"/>
              </a:rPr>
              <a:t>u</a:t>
            </a:r>
            <a:r>
              <a:rPr sz="1700" spc="-5" dirty="0">
                <a:latin typeface="Arial"/>
                <a:cs typeface="Arial"/>
              </a:rPr>
              <a:t>r</a:t>
            </a:r>
            <a:r>
              <a:rPr sz="1700" spc="0" dirty="0">
                <a:latin typeface="Arial"/>
                <a:cs typeface="Arial"/>
              </a:rPr>
              <a:t>n</a:t>
            </a:r>
            <a:r>
              <a:rPr sz="1700" spc="-15" dirty="0">
                <a:latin typeface="Arial"/>
                <a:cs typeface="Arial"/>
              </a:rPr>
              <a:t> accep</a:t>
            </a:r>
            <a:r>
              <a:rPr sz="1700" spc="0" dirty="0"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07551" y="1144546"/>
            <a:ext cx="1621554" cy="379377"/>
          </a:xfrm>
          <a:custGeom>
            <a:avLst/>
            <a:gdLst/>
            <a:ahLst/>
            <a:cxnLst/>
            <a:rect l="l" t="t" r="r" b="b"/>
            <a:pathLst>
              <a:path w="1621554" h="379377">
                <a:moveTo>
                  <a:pt x="0" y="0"/>
                </a:moveTo>
                <a:lnTo>
                  <a:pt x="1621554" y="0"/>
                </a:lnTo>
                <a:lnTo>
                  <a:pt x="1621554" y="379377"/>
                </a:lnTo>
                <a:lnTo>
                  <a:pt x="0" y="379377"/>
                </a:lnTo>
                <a:lnTo>
                  <a:pt x="0" y="0"/>
                </a:lnTo>
                <a:close/>
              </a:path>
            </a:pathLst>
          </a:custGeom>
          <a:ln w="99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690746" y="1181100"/>
            <a:ext cx="1234440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20" dirty="0">
                <a:latin typeface="Arial"/>
                <a:cs typeface="Arial"/>
              </a:rPr>
              <a:t>A</a:t>
            </a:r>
            <a:r>
              <a:rPr sz="1700" spc="-15" dirty="0">
                <a:latin typeface="Arial"/>
                <a:cs typeface="Arial"/>
              </a:rPr>
              <a:t>ge</a:t>
            </a:r>
            <a:r>
              <a:rPr sz="1700" spc="0" dirty="0">
                <a:latin typeface="Arial"/>
                <a:cs typeface="Arial"/>
              </a:rPr>
              <a:t>, </a:t>
            </a:r>
            <a:r>
              <a:rPr sz="1700" spc="-15" dirty="0">
                <a:latin typeface="Arial"/>
                <a:cs typeface="Arial"/>
              </a:rPr>
              <a:t>Gende</a:t>
            </a:r>
            <a:r>
              <a:rPr sz="1700" spc="0" dirty="0"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363886" y="1522914"/>
            <a:ext cx="104636" cy="321872"/>
          </a:xfrm>
          <a:custGeom>
            <a:avLst/>
            <a:gdLst/>
            <a:ahLst/>
            <a:cxnLst/>
            <a:rect l="l" t="t" r="r" b="b"/>
            <a:pathLst>
              <a:path w="104636" h="321872">
                <a:moveTo>
                  <a:pt x="5609" y="226076"/>
                </a:moveTo>
                <a:lnTo>
                  <a:pt x="825" y="228822"/>
                </a:lnTo>
                <a:lnTo>
                  <a:pt x="0" y="231872"/>
                </a:lnTo>
                <a:lnTo>
                  <a:pt x="51701" y="321872"/>
                </a:lnTo>
                <a:lnTo>
                  <a:pt x="57555" y="311999"/>
                </a:lnTo>
                <a:lnTo>
                  <a:pt x="46775" y="311931"/>
                </a:lnTo>
                <a:lnTo>
                  <a:pt x="46902" y="293467"/>
                </a:lnTo>
                <a:lnTo>
                  <a:pt x="8662" y="226902"/>
                </a:lnTo>
                <a:lnTo>
                  <a:pt x="5609" y="226076"/>
                </a:lnTo>
                <a:close/>
              </a:path>
              <a:path w="104636" h="321872">
                <a:moveTo>
                  <a:pt x="46902" y="293467"/>
                </a:moveTo>
                <a:lnTo>
                  <a:pt x="46775" y="311931"/>
                </a:lnTo>
                <a:lnTo>
                  <a:pt x="56763" y="311999"/>
                </a:lnTo>
                <a:lnTo>
                  <a:pt x="56781" y="309479"/>
                </a:lnTo>
                <a:lnTo>
                  <a:pt x="47472" y="309420"/>
                </a:lnTo>
                <a:lnTo>
                  <a:pt x="51837" y="302058"/>
                </a:lnTo>
                <a:lnTo>
                  <a:pt x="46902" y="293467"/>
                </a:lnTo>
                <a:close/>
              </a:path>
              <a:path w="104636" h="321872">
                <a:moveTo>
                  <a:pt x="99105" y="226719"/>
                </a:moveTo>
                <a:lnTo>
                  <a:pt x="96042" y="227502"/>
                </a:lnTo>
                <a:lnTo>
                  <a:pt x="56890" y="293535"/>
                </a:lnTo>
                <a:lnTo>
                  <a:pt x="56763" y="311999"/>
                </a:lnTo>
                <a:lnTo>
                  <a:pt x="57555" y="311999"/>
                </a:lnTo>
                <a:lnTo>
                  <a:pt x="104636" y="232591"/>
                </a:lnTo>
                <a:lnTo>
                  <a:pt x="103852" y="229529"/>
                </a:lnTo>
                <a:lnTo>
                  <a:pt x="99105" y="226719"/>
                </a:lnTo>
                <a:close/>
              </a:path>
              <a:path w="104636" h="321872">
                <a:moveTo>
                  <a:pt x="51837" y="302058"/>
                </a:moveTo>
                <a:lnTo>
                  <a:pt x="47472" y="309420"/>
                </a:lnTo>
                <a:lnTo>
                  <a:pt x="56100" y="309479"/>
                </a:lnTo>
                <a:lnTo>
                  <a:pt x="51837" y="302058"/>
                </a:lnTo>
                <a:close/>
              </a:path>
              <a:path w="104636" h="321872">
                <a:moveTo>
                  <a:pt x="56890" y="293535"/>
                </a:moveTo>
                <a:lnTo>
                  <a:pt x="51837" y="302058"/>
                </a:lnTo>
                <a:lnTo>
                  <a:pt x="56100" y="309479"/>
                </a:lnTo>
                <a:lnTo>
                  <a:pt x="56781" y="309479"/>
                </a:lnTo>
                <a:lnTo>
                  <a:pt x="56890" y="293535"/>
                </a:lnTo>
                <a:close/>
              </a:path>
              <a:path w="104636" h="321872">
                <a:moveTo>
                  <a:pt x="48920" y="0"/>
                </a:moveTo>
                <a:lnTo>
                  <a:pt x="46902" y="293467"/>
                </a:lnTo>
                <a:lnTo>
                  <a:pt x="51837" y="302058"/>
                </a:lnTo>
                <a:lnTo>
                  <a:pt x="56890" y="293535"/>
                </a:lnTo>
                <a:lnTo>
                  <a:pt x="58908" y="68"/>
                </a:lnTo>
                <a:lnTo>
                  <a:pt x="48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29800" y="2661464"/>
            <a:ext cx="1458047" cy="640873"/>
          </a:xfrm>
          <a:custGeom>
            <a:avLst/>
            <a:gdLst/>
            <a:ahLst/>
            <a:cxnLst/>
            <a:rect l="l" t="t" r="r" b="b"/>
            <a:pathLst>
              <a:path w="1458047" h="640873">
                <a:moveTo>
                  <a:pt x="729024" y="0"/>
                </a:moveTo>
                <a:lnTo>
                  <a:pt x="0" y="320437"/>
                </a:lnTo>
                <a:lnTo>
                  <a:pt x="729024" y="640873"/>
                </a:lnTo>
                <a:lnTo>
                  <a:pt x="1458047" y="320437"/>
                </a:lnTo>
                <a:lnTo>
                  <a:pt x="729024" y="0"/>
                </a:lnTo>
                <a:close/>
              </a:path>
            </a:pathLst>
          </a:custGeom>
          <a:solidFill>
            <a:srgbClr val="FDECB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9800" y="2661464"/>
            <a:ext cx="1458047" cy="640873"/>
          </a:xfrm>
          <a:custGeom>
            <a:avLst/>
            <a:gdLst/>
            <a:ahLst/>
            <a:cxnLst/>
            <a:rect l="l" t="t" r="r" b="b"/>
            <a:pathLst>
              <a:path w="1458047" h="640873">
                <a:moveTo>
                  <a:pt x="0" y="320436"/>
                </a:moveTo>
                <a:lnTo>
                  <a:pt x="729023" y="0"/>
                </a:lnTo>
                <a:lnTo>
                  <a:pt x="1458047" y="320436"/>
                </a:lnTo>
                <a:lnTo>
                  <a:pt x="729023" y="640873"/>
                </a:lnTo>
                <a:lnTo>
                  <a:pt x="0" y="320436"/>
                </a:lnTo>
                <a:close/>
              </a:path>
            </a:pathLst>
          </a:custGeom>
          <a:ln w="99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08459" y="3024750"/>
            <a:ext cx="1458046" cy="640873"/>
          </a:xfrm>
          <a:custGeom>
            <a:avLst/>
            <a:gdLst/>
            <a:ahLst/>
            <a:cxnLst/>
            <a:rect l="l" t="t" r="r" b="b"/>
            <a:pathLst>
              <a:path w="1458046" h="640873">
                <a:moveTo>
                  <a:pt x="729023" y="0"/>
                </a:moveTo>
                <a:lnTo>
                  <a:pt x="0" y="320437"/>
                </a:lnTo>
                <a:lnTo>
                  <a:pt x="729023" y="640873"/>
                </a:lnTo>
                <a:lnTo>
                  <a:pt x="1458046" y="320437"/>
                </a:lnTo>
                <a:lnTo>
                  <a:pt x="729023" y="0"/>
                </a:lnTo>
                <a:close/>
              </a:path>
            </a:pathLst>
          </a:custGeom>
          <a:solidFill>
            <a:srgbClr val="F1B99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8459" y="3024750"/>
            <a:ext cx="1458047" cy="640873"/>
          </a:xfrm>
          <a:custGeom>
            <a:avLst/>
            <a:gdLst/>
            <a:ahLst/>
            <a:cxnLst/>
            <a:rect l="l" t="t" r="r" b="b"/>
            <a:pathLst>
              <a:path w="1458047" h="640873">
                <a:moveTo>
                  <a:pt x="0" y="320436"/>
                </a:moveTo>
                <a:lnTo>
                  <a:pt x="729023" y="0"/>
                </a:lnTo>
                <a:lnTo>
                  <a:pt x="1458047" y="320436"/>
                </a:lnTo>
                <a:lnTo>
                  <a:pt x="729023" y="640873"/>
                </a:lnTo>
                <a:lnTo>
                  <a:pt x="0" y="320436"/>
                </a:lnTo>
                <a:close/>
              </a:path>
            </a:pathLst>
          </a:custGeom>
          <a:ln w="998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87849" y="2976909"/>
            <a:ext cx="308597" cy="1557703"/>
          </a:xfrm>
          <a:custGeom>
            <a:avLst/>
            <a:gdLst/>
            <a:ahLst/>
            <a:cxnLst/>
            <a:rect l="l" t="t" r="r" b="b"/>
            <a:pathLst>
              <a:path w="308597" h="1557703">
                <a:moveTo>
                  <a:pt x="228685" y="1477834"/>
                </a:moveTo>
                <a:lnTo>
                  <a:pt x="228685" y="1557703"/>
                </a:lnTo>
                <a:lnTo>
                  <a:pt x="298607" y="1522760"/>
                </a:lnTo>
                <a:lnTo>
                  <a:pt x="242003" y="1522760"/>
                </a:lnTo>
                <a:lnTo>
                  <a:pt x="242003" y="1512777"/>
                </a:lnTo>
                <a:lnTo>
                  <a:pt x="298609" y="1512777"/>
                </a:lnTo>
                <a:lnTo>
                  <a:pt x="228685" y="1477834"/>
                </a:lnTo>
                <a:close/>
              </a:path>
              <a:path w="308597" h="1557703">
                <a:moveTo>
                  <a:pt x="149303" y="4992"/>
                </a:moveTo>
                <a:lnTo>
                  <a:pt x="149303" y="1520525"/>
                </a:lnTo>
                <a:lnTo>
                  <a:pt x="151540" y="1522760"/>
                </a:lnTo>
                <a:lnTo>
                  <a:pt x="228685" y="1522760"/>
                </a:lnTo>
                <a:lnTo>
                  <a:pt x="228685" y="1517768"/>
                </a:lnTo>
                <a:lnTo>
                  <a:pt x="159293" y="1517768"/>
                </a:lnTo>
                <a:lnTo>
                  <a:pt x="154298" y="1512777"/>
                </a:lnTo>
                <a:lnTo>
                  <a:pt x="159293" y="1512777"/>
                </a:lnTo>
                <a:lnTo>
                  <a:pt x="159293" y="9983"/>
                </a:lnTo>
                <a:lnTo>
                  <a:pt x="154298" y="9983"/>
                </a:lnTo>
                <a:lnTo>
                  <a:pt x="149303" y="4992"/>
                </a:lnTo>
                <a:close/>
              </a:path>
              <a:path w="308597" h="1557703">
                <a:moveTo>
                  <a:pt x="298609" y="1512777"/>
                </a:moveTo>
                <a:lnTo>
                  <a:pt x="242003" y="1512777"/>
                </a:lnTo>
                <a:lnTo>
                  <a:pt x="242003" y="1522760"/>
                </a:lnTo>
                <a:lnTo>
                  <a:pt x="298607" y="1522760"/>
                </a:lnTo>
                <a:lnTo>
                  <a:pt x="308597" y="1517768"/>
                </a:lnTo>
                <a:lnTo>
                  <a:pt x="298609" y="1512777"/>
                </a:lnTo>
                <a:close/>
              </a:path>
              <a:path w="308597" h="1557703">
                <a:moveTo>
                  <a:pt x="159293" y="1512777"/>
                </a:moveTo>
                <a:lnTo>
                  <a:pt x="154298" y="1512777"/>
                </a:lnTo>
                <a:lnTo>
                  <a:pt x="159293" y="1517768"/>
                </a:lnTo>
                <a:lnTo>
                  <a:pt x="159293" y="1512777"/>
                </a:lnTo>
                <a:close/>
              </a:path>
              <a:path w="308597" h="1557703">
                <a:moveTo>
                  <a:pt x="228685" y="1512777"/>
                </a:moveTo>
                <a:lnTo>
                  <a:pt x="159293" y="1512777"/>
                </a:lnTo>
                <a:lnTo>
                  <a:pt x="159293" y="1517768"/>
                </a:lnTo>
                <a:lnTo>
                  <a:pt x="228685" y="1517768"/>
                </a:lnTo>
                <a:lnTo>
                  <a:pt x="228685" y="1512777"/>
                </a:lnTo>
                <a:close/>
              </a:path>
              <a:path w="308597" h="1557703">
                <a:moveTo>
                  <a:pt x="157057" y="0"/>
                </a:moveTo>
                <a:lnTo>
                  <a:pt x="0" y="0"/>
                </a:lnTo>
                <a:lnTo>
                  <a:pt x="0" y="9983"/>
                </a:lnTo>
                <a:lnTo>
                  <a:pt x="149303" y="9983"/>
                </a:lnTo>
                <a:lnTo>
                  <a:pt x="149303" y="4992"/>
                </a:lnTo>
                <a:lnTo>
                  <a:pt x="159293" y="4992"/>
                </a:lnTo>
                <a:lnTo>
                  <a:pt x="159293" y="2235"/>
                </a:lnTo>
                <a:lnTo>
                  <a:pt x="157057" y="0"/>
                </a:lnTo>
                <a:close/>
              </a:path>
              <a:path w="308597" h="1557703">
                <a:moveTo>
                  <a:pt x="159293" y="4992"/>
                </a:moveTo>
                <a:lnTo>
                  <a:pt x="149303" y="4992"/>
                </a:lnTo>
                <a:lnTo>
                  <a:pt x="154298" y="9983"/>
                </a:lnTo>
                <a:lnTo>
                  <a:pt x="159293" y="9983"/>
                </a:lnTo>
                <a:lnTo>
                  <a:pt x="159293" y="4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03653" y="4317672"/>
            <a:ext cx="1623219" cy="379377"/>
          </a:xfrm>
          <a:custGeom>
            <a:avLst/>
            <a:gdLst/>
            <a:ahLst/>
            <a:cxnLst/>
            <a:rect l="l" t="t" r="r" b="b"/>
            <a:pathLst>
              <a:path w="1623219" h="379377">
                <a:moveTo>
                  <a:pt x="0" y="0"/>
                </a:moveTo>
                <a:lnTo>
                  <a:pt x="1623219" y="0"/>
                </a:lnTo>
                <a:lnTo>
                  <a:pt x="1623219" y="379377"/>
                </a:lnTo>
                <a:lnTo>
                  <a:pt x="0" y="379377"/>
                </a:lnTo>
                <a:lnTo>
                  <a:pt x="0" y="0"/>
                </a:lnTo>
                <a:close/>
              </a:path>
            </a:pathLst>
          </a:custGeom>
          <a:ln w="99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96576" y="4306023"/>
            <a:ext cx="1621554" cy="377713"/>
          </a:xfrm>
          <a:custGeom>
            <a:avLst/>
            <a:gdLst/>
            <a:ahLst/>
            <a:cxnLst/>
            <a:rect l="l" t="t" r="r" b="b"/>
            <a:pathLst>
              <a:path w="1621554" h="377713">
                <a:moveTo>
                  <a:pt x="0" y="0"/>
                </a:moveTo>
                <a:lnTo>
                  <a:pt x="1621554" y="0"/>
                </a:lnTo>
                <a:lnTo>
                  <a:pt x="1621554" y="377713"/>
                </a:lnTo>
                <a:lnTo>
                  <a:pt x="0" y="377713"/>
                </a:lnTo>
                <a:lnTo>
                  <a:pt x="0" y="0"/>
                </a:lnTo>
                <a:close/>
              </a:path>
            </a:pathLst>
          </a:custGeom>
          <a:ln w="998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21596" y="3340193"/>
            <a:ext cx="886863" cy="988350"/>
          </a:xfrm>
          <a:custGeom>
            <a:avLst/>
            <a:gdLst/>
            <a:ahLst/>
            <a:cxnLst/>
            <a:rect l="l" t="t" r="r" b="b"/>
            <a:pathLst>
              <a:path w="886863" h="988350">
                <a:moveTo>
                  <a:pt x="34961" y="908481"/>
                </a:moveTo>
                <a:lnTo>
                  <a:pt x="0" y="908481"/>
                </a:lnTo>
                <a:lnTo>
                  <a:pt x="39955" y="988350"/>
                </a:lnTo>
                <a:lnTo>
                  <a:pt x="73252" y="921793"/>
                </a:lnTo>
                <a:lnTo>
                  <a:pt x="34961" y="921793"/>
                </a:lnTo>
                <a:lnTo>
                  <a:pt x="34961" y="908481"/>
                </a:lnTo>
                <a:close/>
              </a:path>
              <a:path w="886863" h="988350">
                <a:moveTo>
                  <a:pt x="886863" y="0"/>
                </a:moveTo>
                <a:lnTo>
                  <a:pt x="37197" y="0"/>
                </a:lnTo>
                <a:lnTo>
                  <a:pt x="34961" y="2235"/>
                </a:lnTo>
                <a:lnTo>
                  <a:pt x="34961" y="921793"/>
                </a:lnTo>
                <a:lnTo>
                  <a:pt x="44950" y="921793"/>
                </a:lnTo>
                <a:lnTo>
                  <a:pt x="44950" y="9983"/>
                </a:lnTo>
                <a:lnTo>
                  <a:pt x="39955" y="9983"/>
                </a:lnTo>
                <a:lnTo>
                  <a:pt x="44950" y="4992"/>
                </a:lnTo>
                <a:lnTo>
                  <a:pt x="886863" y="4992"/>
                </a:lnTo>
                <a:lnTo>
                  <a:pt x="886863" y="0"/>
                </a:lnTo>
                <a:close/>
              </a:path>
              <a:path w="886863" h="988350">
                <a:moveTo>
                  <a:pt x="79912" y="908481"/>
                </a:moveTo>
                <a:lnTo>
                  <a:pt x="44950" y="908481"/>
                </a:lnTo>
                <a:lnTo>
                  <a:pt x="44950" y="921793"/>
                </a:lnTo>
                <a:lnTo>
                  <a:pt x="73252" y="921793"/>
                </a:lnTo>
                <a:lnTo>
                  <a:pt x="79912" y="908481"/>
                </a:lnTo>
                <a:close/>
              </a:path>
              <a:path w="886863" h="988350">
                <a:moveTo>
                  <a:pt x="44950" y="4992"/>
                </a:moveTo>
                <a:lnTo>
                  <a:pt x="39955" y="9983"/>
                </a:lnTo>
                <a:lnTo>
                  <a:pt x="44950" y="9983"/>
                </a:lnTo>
                <a:lnTo>
                  <a:pt x="44950" y="4992"/>
                </a:lnTo>
                <a:close/>
              </a:path>
              <a:path w="886863" h="988350">
                <a:moveTo>
                  <a:pt x="886863" y="4992"/>
                </a:moveTo>
                <a:lnTo>
                  <a:pt x="44950" y="4992"/>
                </a:lnTo>
                <a:lnTo>
                  <a:pt x="44950" y="9983"/>
                </a:lnTo>
                <a:lnTo>
                  <a:pt x="886863" y="9983"/>
                </a:lnTo>
                <a:lnTo>
                  <a:pt x="886863" y="4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85058" y="2976909"/>
            <a:ext cx="970146" cy="1341219"/>
          </a:xfrm>
          <a:custGeom>
            <a:avLst/>
            <a:gdLst/>
            <a:ahLst/>
            <a:cxnLst/>
            <a:rect l="l" t="t" r="r" b="b"/>
            <a:pathLst>
              <a:path w="970146" h="1341219">
                <a:moveTo>
                  <a:pt x="925195" y="1261350"/>
                </a:moveTo>
                <a:lnTo>
                  <a:pt x="890233" y="1261350"/>
                </a:lnTo>
                <a:lnTo>
                  <a:pt x="930189" y="1341219"/>
                </a:lnTo>
                <a:lnTo>
                  <a:pt x="963486" y="1274662"/>
                </a:lnTo>
                <a:lnTo>
                  <a:pt x="925195" y="1274662"/>
                </a:lnTo>
                <a:lnTo>
                  <a:pt x="925195" y="1261350"/>
                </a:lnTo>
                <a:close/>
              </a:path>
              <a:path w="970146" h="1341219">
                <a:moveTo>
                  <a:pt x="925195" y="833333"/>
                </a:moveTo>
                <a:lnTo>
                  <a:pt x="925195" y="1274662"/>
                </a:lnTo>
                <a:lnTo>
                  <a:pt x="935184" y="1274662"/>
                </a:lnTo>
                <a:lnTo>
                  <a:pt x="935184" y="838324"/>
                </a:lnTo>
                <a:lnTo>
                  <a:pt x="930189" y="838324"/>
                </a:lnTo>
                <a:lnTo>
                  <a:pt x="925195" y="833333"/>
                </a:lnTo>
                <a:close/>
              </a:path>
              <a:path w="970146" h="1341219">
                <a:moveTo>
                  <a:pt x="970146" y="1261350"/>
                </a:moveTo>
                <a:lnTo>
                  <a:pt x="935184" y="1261350"/>
                </a:lnTo>
                <a:lnTo>
                  <a:pt x="935184" y="1274662"/>
                </a:lnTo>
                <a:lnTo>
                  <a:pt x="963486" y="1274662"/>
                </a:lnTo>
                <a:lnTo>
                  <a:pt x="970146" y="1261350"/>
                </a:lnTo>
                <a:close/>
              </a:path>
              <a:path w="970146" h="1341219">
                <a:moveTo>
                  <a:pt x="244742" y="0"/>
                </a:moveTo>
                <a:lnTo>
                  <a:pt x="2235" y="0"/>
                </a:lnTo>
                <a:lnTo>
                  <a:pt x="0" y="2235"/>
                </a:lnTo>
                <a:lnTo>
                  <a:pt x="0" y="836090"/>
                </a:lnTo>
                <a:lnTo>
                  <a:pt x="2235" y="838324"/>
                </a:lnTo>
                <a:lnTo>
                  <a:pt x="925195" y="838324"/>
                </a:lnTo>
                <a:lnTo>
                  <a:pt x="925195" y="833333"/>
                </a:lnTo>
                <a:lnTo>
                  <a:pt x="9988" y="833333"/>
                </a:lnTo>
                <a:lnTo>
                  <a:pt x="4993" y="828340"/>
                </a:lnTo>
                <a:lnTo>
                  <a:pt x="9988" y="828340"/>
                </a:lnTo>
                <a:lnTo>
                  <a:pt x="9988" y="9983"/>
                </a:lnTo>
                <a:lnTo>
                  <a:pt x="4993" y="9983"/>
                </a:lnTo>
                <a:lnTo>
                  <a:pt x="9988" y="4992"/>
                </a:lnTo>
                <a:lnTo>
                  <a:pt x="244742" y="4992"/>
                </a:lnTo>
                <a:lnTo>
                  <a:pt x="244742" y="0"/>
                </a:lnTo>
                <a:close/>
              </a:path>
              <a:path w="970146" h="1341219">
                <a:moveTo>
                  <a:pt x="932948" y="828340"/>
                </a:moveTo>
                <a:lnTo>
                  <a:pt x="9988" y="828340"/>
                </a:lnTo>
                <a:lnTo>
                  <a:pt x="9988" y="833333"/>
                </a:lnTo>
                <a:lnTo>
                  <a:pt x="925195" y="833333"/>
                </a:lnTo>
                <a:lnTo>
                  <a:pt x="930189" y="838324"/>
                </a:lnTo>
                <a:lnTo>
                  <a:pt x="935184" y="838324"/>
                </a:lnTo>
                <a:lnTo>
                  <a:pt x="935184" y="830576"/>
                </a:lnTo>
                <a:lnTo>
                  <a:pt x="932948" y="828340"/>
                </a:lnTo>
                <a:close/>
              </a:path>
              <a:path w="970146" h="1341219">
                <a:moveTo>
                  <a:pt x="9988" y="828340"/>
                </a:moveTo>
                <a:lnTo>
                  <a:pt x="4993" y="828340"/>
                </a:lnTo>
                <a:lnTo>
                  <a:pt x="9988" y="833333"/>
                </a:lnTo>
                <a:lnTo>
                  <a:pt x="9988" y="828340"/>
                </a:lnTo>
                <a:close/>
              </a:path>
              <a:path w="970146" h="1341219">
                <a:moveTo>
                  <a:pt x="9988" y="4992"/>
                </a:moveTo>
                <a:lnTo>
                  <a:pt x="4993" y="9983"/>
                </a:lnTo>
                <a:lnTo>
                  <a:pt x="9988" y="9983"/>
                </a:lnTo>
                <a:lnTo>
                  <a:pt x="9988" y="4992"/>
                </a:lnTo>
                <a:close/>
              </a:path>
              <a:path w="970146" h="1341219">
                <a:moveTo>
                  <a:pt x="244742" y="4992"/>
                </a:moveTo>
                <a:lnTo>
                  <a:pt x="9988" y="4992"/>
                </a:lnTo>
                <a:lnTo>
                  <a:pt x="9988" y="9983"/>
                </a:lnTo>
                <a:lnTo>
                  <a:pt x="244742" y="9983"/>
                </a:lnTo>
                <a:lnTo>
                  <a:pt x="244742" y="4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31204" y="3340195"/>
            <a:ext cx="680049" cy="929502"/>
          </a:xfrm>
          <a:custGeom>
            <a:avLst/>
            <a:gdLst/>
            <a:ahLst/>
            <a:cxnLst/>
            <a:rect l="l" t="t" r="r" b="b"/>
            <a:pathLst>
              <a:path w="680049" h="929502">
                <a:moveTo>
                  <a:pt x="34961" y="849633"/>
                </a:moveTo>
                <a:lnTo>
                  <a:pt x="0" y="849633"/>
                </a:lnTo>
                <a:lnTo>
                  <a:pt x="39956" y="929502"/>
                </a:lnTo>
                <a:lnTo>
                  <a:pt x="73253" y="862944"/>
                </a:lnTo>
                <a:lnTo>
                  <a:pt x="34961" y="862944"/>
                </a:lnTo>
                <a:lnTo>
                  <a:pt x="34961" y="849633"/>
                </a:lnTo>
                <a:close/>
              </a:path>
              <a:path w="680049" h="929502">
                <a:moveTo>
                  <a:pt x="670060" y="622463"/>
                </a:moveTo>
                <a:lnTo>
                  <a:pt x="37198" y="622463"/>
                </a:lnTo>
                <a:lnTo>
                  <a:pt x="34961" y="624699"/>
                </a:lnTo>
                <a:lnTo>
                  <a:pt x="34961" y="862944"/>
                </a:lnTo>
                <a:lnTo>
                  <a:pt x="44951" y="862944"/>
                </a:lnTo>
                <a:lnTo>
                  <a:pt x="44951" y="632447"/>
                </a:lnTo>
                <a:lnTo>
                  <a:pt x="39956" y="632447"/>
                </a:lnTo>
                <a:lnTo>
                  <a:pt x="44951" y="627454"/>
                </a:lnTo>
                <a:lnTo>
                  <a:pt x="670060" y="627454"/>
                </a:lnTo>
                <a:lnTo>
                  <a:pt x="670060" y="622463"/>
                </a:lnTo>
                <a:close/>
              </a:path>
              <a:path w="680049" h="929502">
                <a:moveTo>
                  <a:pt x="79912" y="849633"/>
                </a:moveTo>
                <a:lnTo>
                  <a:pt x="44951" y="849633"/>
                </a:lnTo>
                <a:lnTo>
                  <a:pt x="44951" y="862944"/>
                </a:lnTo>
                <a:lnTo>
                  <a:pt x="73253" y="862944"/>
                </a:lnTo>
                <a:lnTo>
                  <a:pt x="79912" y="849633"/>
                </a:lnTo>
                <a:close/>
              </a:path>
              <a:path w="680049" h="929502">
                <a:moveTo>
                  <a:pt x="44951" y="627454"/>
                </a:moveTo>
                <a:lnTo>
                  <a:pt x="39956" y="632447"/>
                </a:lnTo>
                <a:lnTo>
                  <a:pt x="44951" y="632447"/>
                </a:lnTo>
                <a:lnTo>
                  <a:pt x="44951" y="627454"/>
                </a:lnTo>
                <a:close/>
              </a:path>
              <a:path w="680049" h="929502">
                <a:moveTo>
                  <a:pt x="680049" y="622463"/>
                </a:moveTo>
                <a:lnTo>
                  <a:pt x="675055" y="622463"/>
                </a:lnTo>
                <a:lnTo>
                  <a:pt x="670060" y="627454"/>
                </a:lnTo>
                <a:lnTo>
                  <a:pt x="44951" y="627454"/>
                </a:lnTo>
                <a:lnTo>
                  <a:pt x="44951" y="632447"/>
                </a:lnTo>
                <a:lnTo>
                  <a:pt x="677814" y="632447"/>
                </a:lnTo>
                <a:lnTo>
                  <a:pt x="680049" y="630212"/>
                </a:lnTo>
                <a:lnTo>
                  <a:pt x="680049" y="622463"/>
                </a:lnTo>
                <a:close/>
              </a:path>
              <a:path w="680049" h="929502">
                <a:moveTo>
                  <a:pt x="670060" y="4992"/>
                </a:moveTo>
                <a:lnTo>
                  <a:pt x="670060" y="627454"/>
                </a:lnTo>
                <a:lnTo>
                  <a:pt x="675055" y="622463"/>
                </a:lnTo>
                <a:lnTo>
                  <a:pt x="680049" y="622463"/>
                </a:lnTo>
                <a:lnTo>
                  <a:pt x="680049" y="9983"/>
                </a:lnTo>
                <a:lnTo>
                  <a:pt x="675055" y="9983"/>
                </a:lnTo>
                <a:lnTo>
                  <a:pt x="670060" y="4992"/>
                </a:lnTo>
                <a:close/>
              </a:path>
              <a:path w="680049" h="929502">
                <a:moveTo>
                  <a:pt x="677814" y="0"/>
                </a:moveTo>
                <a:lnTo>
                  <a:pt x="435302" y="0"/>
                </a:lnTo>
                <a:lnTo>
                  <a:pt x="435302" y="9983"/>
                </a:lnTo>
                <a:lnTo>
                  <a:pt x="670060" y="9983"/>
                </a:lnTo>
                <a:lnTo>
                  <a:pt x="670060" y="4992"/>
                </a:lnTo>
                <a:lnTo>
                  <a:pt x="680049" y="4992"/>
                </a:lnTo>
                <a:lnTo>
                  <a:pt x="680049" y="2235"/>
                </a:lnTo>
                <a:lnTo>
                  <a:pt x="677814" y="0"/>
                </a:lnTo>
                <a:close/>
              </a:path>
              <a:path w="680049" h="929502">
                <a:moveTo>
                  <a:pt x="680049" y="4992"/>
                </a:moveTo>
                <a:lnTo>
                  <a:pt x="670060" y="4992"/>
                </a:lnTo>
                <a:lnTo>
                  <a:pt x="675055" y="9983"/>
                </a:lnTo>
                <a:lnTo>
                  <a:pt x="680049" y="9983"/>
                </a:lnTo>
                <a:lnTo>
                  <a:pt x="680049" y="4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18870" y="2192253"/>
            <a:ext cx="105008" cy="469210"/>
          </a:xfrm>
          <a:custGeom>
            <a:avLst/>
            <a:gdLst/>
            <a:ahLst/>
            <a:cxnLst/>
            <a:rect l="l" t="t" r="r" b="b"/>
            <a:pathLst>
              <a:path w="105008" h="469210">
                <a:moveTo>
                  <a:pt x="34961" y="389342"/>
                </a:moveTo>
                <a:lnTo>
                  <a:pt x="0" y="389342"/>
                </a:lnTo>
                <a:lnTo>
                  <a:pt x="39955" y="469210"/>
                </a:lnTo>
                <a:lnTo>
                  <a:pt x="73252" y="402653"/>
                </a:lnTo>
                <a:lnTo>
                  <a:pt x="34961" y="402653"/>
                </a:lnTo>
                <a:lnTo>
                  <a:pt x="34961" y="389342"/>
                </a:lnTo>
                <a:close/>
              </a:path>
              <a:path w="105008" h="469210">
                <a:moveTo>
                  <a:pt x="105008" y="0"/>
                </a:moveTo>
                <a:lnTo>
                  <a:pt x="37198" y="0"/>
                </a:lnTo>
                <a:lnTo>
                  <a:pt x="34961" y="2233"/>
                </a:lnTo>
                <a:lnTo>
                  <a:pt x="34961" y="402653"/>
                </a:lnTo>
                <a:lnTo>
                  <a:pt x="44950" y="402653"/>
                </a:lnTo>
                <a:lnTo>
                  <a:pt x="44950" y="9983"/>
                </a:lnTo>
                <a:lnTo>
                  <a:pt x="39955" y="9983"/>
                </a:lnTo>
                <a:lnTo>
                  <a:pt x="44950" y="4991"/>
                </a:lnTo>
                <a:lnTo>
                  <a:pt x="105008" y="4991"/>
                </a:lnTo>
                <a:lnTo>
                  <a:pt x="105008" y="0"/>
                </a:lnTo>
                <a:close/>
              </a:path>
              <a:path w="105008" h="469210">
                <a:moveTo>
                  <a:pt x="79912" y="389342"/>
                </a:moveTo>
                <a:lnTo>
                  <a:pt x="44950" y="389342"/>
                </a:lnTo>
                <a:lnTo>
                  <a:pt x="44950" y="402653"/>
                </a:lnTo>
                <a:lnTo>
                  <a:pt x="73252" y="402653"/>
                </a:lnTo>
                <a:lnTo>
                  <a:pt x="79912" y="389342"/>
                </a:lnTo>
                <a:close/>
              </a:path>
              <a:path w="105008" h="469210">
                <a:moveTo>
                  <a:pt x="44950" y="4991"/>
                </a:moveTo>
                <a:lnTo>
                  <a:pt x="39955" y="9983"/>
                </a:lnTo>
                <a:lnTo>
                  <a:pt x="44950" y="9983"/>
                </a:lnTo>
                <a:lnTo>
                  <a:pt x="44950" y="4991"/>
                </a:lnTo>
                <a:close/>
              </a:path>
              <a:path w="105008" h="469210">
                <a:moveTo>
                  <a:pt x="105008" y="4991"/>
                </a:moveTo>
                <a:lnTo>
                  <a:pt x="44950" y="4991"/>
                </a:lnTo>
                <a:lnTo>
                  <a:pt x="44950" y="9983"/>
                </a:lnTo>
                <a:lnTo>
                  <a:pt x="105008" y="9983"/>
                </a:lnTo>
                <a:lnTo>
                  <a:pt x="105008" y="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07293" y="2192253"/>
            <a:ext cx="170144" cy="832496"/>
          </a:xfrm>
          <a:custGeom>
            <a:avLst/>
            <a:gdLst/>
            <a:ahLst/>
            <a:cxnLst/>
            <a:rect l="l" t="t" r="r" b="b"/>
            <a:pathLst>
              <a:path w="170144" h="832496">
                <a:moveTo>
                  <a:pt x="125192" y="752628"/>
                </a:moveTo>
                <a:lnTo>
                  <a:pt x="90232" y="752628"/>
                </a:lnTo>
                <a:lnTo>
                  <a:pt x="130187" y="832496"/>
                </a:lnTo>
                <a:lnTo>
                  <a:pt x="163485" y="765939"/>
                </a:lnTo>
                <a:lnTo>
                  <a:pt x="125192" y="765939"/>
                </a:lnTo>
                <a:lnTo>
                  <a:pt x="125192" y="752628"/>
                </a:lnTo>
                <a:close/>
              </a:path>
              <a:path w="170144" h="832496">
                <a:moveTo>
                  <a:pt x="125192" y="4991"/>
                </a:moveTo>
                <a:lnTo>
                  <a:pt x="125192" y="765939"/>
                </a:lnTo>
                <a:lnTo>
                  <a:pt x="135182" y="765939"/>
                </a:lnTo>
                <a:lnTo>
                  <a:pt x="135182" y="9983"/>
                </a:lnTo>
                <a:lnTo>
                  <a:pt x="130187" y="9983"/>
                </a:lnTo>
                <a:lnTo>
                  <a:pt x="125192" y="4991"/>
                </a:lnTo>
                <a:close/>
              </a:path>
              <a:path w="170144" h="832496">
                <a:moveTo>
                  <a:pt x="170144" y="752628"/>
                </a:moveTo>
                <a:lnTo>
                  <a:pt x="135182" y="752628"/>
                </a:lnTo>
                <a:lnTo>
                  <a:pt x="135182" y="765939"/>
                </a:lnTo>
                <a:lnTo>
                  <a:pt x="163485" y="765939"/>
                </a:lnTo>
                <a:lnTo>
                  <a:pt x="170144" y="752628"/>
                </a:lnTo>
                <a:close/>
              </a:path>
              <a:path w="170144" h="832496">
                <a:moveTo>
                  <a:pt x="132946" y="0"/>
                </a:moveTo>
                <a:lnTo>
                  <a:pt x="0" y="0"/>
                </a:lnTo>
                <a:lnTo>
                  <a:pt x="0" y="9983"/>
                </a:lnTo>
                <a:lnTo>
                  <a:pt x="125192" y="9983"/>
                </a:lnTo>
                <a:lnTo>
                  <a:pt x="125192" y="4991"/>
                </a:lnTo>
                <a:lnTo>
                  <a:pt x="135182" y="4991"/>
                </a:lnTo>
                <a:lnTo>
                  <a:pt x="135182" y="2233"/>
                </a:lnTo>
                <a:lnTo>
                  <a:pt x="132946" y="0"/>
                </a:lnTo>
                <a:close/>
              </a:path>
              <a:path w="170144" h="832496">
                <a:moveTo>
                  <a:pt x="135182" y="4991"/>
                </a:moveTo>
                <a:lnTo>
                  <a:pt x="125192" y="4991"/>
                </a:lnTo>
                <a:lnTo>
                  <a:pt x="130187" y="9983"/>
                </a:lnTo>
                <a:lnTo>
                  <a:pt x="135182" y="9983"/>
                </a:lnTo>
                <a:lnTo>
                  <a:pt x="135182" y="4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81614" y="2534412"/>
            <a:ext cx="799465" cy="560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algn="r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3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500" spc="-20" dirty="0">
                <a:latin typeface="Arial"/>
                <a:cs typeface="Arial"/>
              </a:rPr>
              <a:t>A</a:t>
            </a:r>
            <a:r>
              <a:rPr sz="1500" spc="-25" dirty="0">
                <a:latin typeface="Arial"/>
                <a:cs typeface="Arial"/>
              </a:rPr>
              <a:t>g</a:t>
            </a:r>
            <a:r>
              <a:rPr sz="1500" spc="0" dirty="0">
                <a:latin typeface="Arial"/>
                <a:cs typeface="Arial"/>
              </a:rPr>
              <a:t>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&lt;8</a:t>
            </a:r>
            <a:r>
              <a:rPr sz="1500" spc="0" dirty="0">
                <a:latin typeface="Arial"/>
                <a:cs typeface="Arial"/>
              </a:rPr>
              <a:t>5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060271" y="2854452"/>
            <a:ext cx="725805" cy="6032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53975" algn="r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4</a:t>
            </a:r>
            <a:endParaRPr sz="1700">
              <a:latin typeface="Calibri"/>
              <a:cs typeface="Calibri"/>
            </a:endParaRPr>
          </a:p>
          <a:p>
            <a:pPr>
              <a:lnSpc>
                <a:spcPts val="800"/>
              </a:lnSpc>
              <a:spcBef>
                <a:spcPts val="24"/>
              </a:spcBef>
            </a:pPr>
            <a:endParaRPr sz="800"/>
          </a:p>
          <a:p>
            <a:pPr marR="12700" algn="r">
              <a:lnSpc>
                <a:spcPct val="100000"/>
              </a:lnSpc>
            </a:pPr>
            <a:r>
              <a:rPr sz="1500" spc="-20" dirty="0">
                <a:latin typeface="Arial"/>
                <a:cs typeface="Arial"/>
              </a:rPr>
              <a:t>A</a:t>
            </a:r>
            <a:r>
              <a:rPr sz="1500" spc="-25" dirty="0">
                <a:latin typeface="Arial"/>
                <a:cs typeface="Arial"/>
              </a:rPr>
              <a:t>g</a:t>
            </a:r>
            <a:r>
              <a:rPr sz="1500" spc="0" dirty="0">
                <a:latin typeface="Arial"/>
                <a:cs typeface="Arial"/>
              </a:rPr>
              <a:t>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&lt;8</a:t>
            </a:r>
            <a:r>
              <a:rPr sz="1500" spc="0" dirty="0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23239" y="3092196"/>
            <a:ext cx="13271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98421" y="2705100"/>
            <a:ext cx="12509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F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48667" y="2705100"/>
            <a:ext cx="13271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201337" y="3022092"/>
            <a:ext cx="12509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F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86846" y="4351020"/>
            <a:ext cx="1290955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20" dirty="0">
                <a:latin typeface="Arial"/>
                <a:cs typeface="Arial"/>
              </a:rPr>
              <a:t>A</a:t>
            </a:r>
            <a:r>
              <a:rPr sz="1700" spc="-15" dirty="0">
                <a:latin typeface="Arial"/>
                <a:cs typeface="Arial"/>
              </a:rPr>
              <a:t>ccep</a:t>
            </a:r>
            <a:r>
              <a:rPr sz="1700" spc="0" dirty="0">
                <a:latin typeface="Arial"/>
                <a:cs typeface="Arial"/>
              </a:rPr>
              <a:t>t =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tr</a:t>
            </a:r>
            <a:r>
              <a:rPr sz="1700" spc="-15" dirty="0">
                <a:latin typeface="Arial"/>
                <a:cs typeface="Arial"/>
              </a:rPr>
              <a:t>u</a:t>
            </a:r>
            <a:r>
              <a:rPr sz="1700" spc="0" dirty="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579771" y="4338828"/>
            <a:ext cx="1372870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spc="-20" dirty="0">
                <a:latin typeface="Arial"/>
                <a:cs typeface="Arial"/>
              </a:rPr>
              <a:t>A</a:t>
            </a:r>
            <a:r>
              <a:rPr sz="1700" spc="-15" dirty="0">
                <a:latin typeface="Arial"/>
                <a:cs typeface="Arial"/>
              </a:rPr>
              <a:t>ccep</a:t>
            </a:r>
            <a:r>
              <a:rPr sz="1700" spc="0" dirty="0">
                <a:latin typeface="Arial"/>
                <a:cs typeface="Arial"/>
              </a:rPr>
              <a:t>t =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f</a:t>
            </a:r>
            <a:r>
              <a:rPr sz="1700" spc="-15" dirty="0">
                <a:latin typeface="Arial"/>
                <a:cs typeface="Arial"/>
              </a:rPr>
              <a:t>a</a:t>
            </a:r>
            <a:r>
              <a:rPr sz="1700" spc="-10" dirty="0">
                <a:latin typeface="Arial"/>
                <a:cs typeface="Arial"/>
              </a:rPr>
              <a:t>l</a:t>
            </a:r>
            <a:r>
              <a:rPr sz="1700" spc="-15" dirty="0">
                <a:latin typeface="Arial"/>
                <a:cs typeface="Arial"/>
              </a:rPr>
              <a:t>s</a:t>
            </a:r>
            <a:r>
              <a:rPr sz="1700" spc="0" dirty="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311844" y="1153667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1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872370" y="1790700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2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996242" y="4058412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5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142533" y="4948428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7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914666" y="4027932"/>
            <a:ext cx="135255" cy="276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6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41747" y="1522260"/>
            <a:ext cx="958947" cy="958426"/>
          </a:xfrm>
          <a:custGeom>
            <a:avLst/>
            <a:gdLst/>
            <a:ahLst/>
            <a:cxnLst/>
            <a:rect l="l" t="t" r="r" b="b"/>
            <a:pathLst>
              <a:path w="958947" h="958426">
                <a:moveTo>
                  <a:pt x="0" y="0"/>
                </a:moveTo>
                <a:lnTo>
                  <a:pt x="479473" y="0"/>
                </a:lnTo>
                <a:lnTo>
                  <a:pt x="479473" y="958426"/>
                </a:lnTo>
                <a:lnTo>
                  <a:pt x="958947" y="958426"/>
                </a:lnTo>
              </a:path>
            </a:pathLst>
          </a:custGeom>
          <a:ln w="9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48968" y="1522260"/>
            <a:ext cx="1991003" cy="3662321"/>
          </a:xfrm>
          <a:custGeom>
            <a:avLst/>
            <a:gdLst/>
            <a:ahLst/>
            <a:cxnLst/>
            <a:rect l="l" t="t" r="r" b="b"/>
            <a:pathLst>
              <a:path w="1991003" h="3662321">
                <a:moveTo>
                  <a:pt x="1919406" y="0"/>
                </a:moveTo>
                <a:lnTo>
                  <a:pt x="1921828" y="42910"/>
                </a:lnTo>
                <a:lnTo>
                  <a:pt x="1924604" y="85813"/>
                </a:lnTo>
                <a:lnTo>
                  <a:pt x="1925558" y="100112"/>
                </a:lnTo>
                <a:lnTo>
                  <a:pt x="1926509" y="114413"/>
                </a:lnTo>
                <a:lnTo>
                  <a:pt x="1929231" y="157316"/>
                </a:lnTo>
                <a:lnTo>
                  <a:pt x="1931535" y="200230"/>
                </a:lnTo>
                <a:lnTo>
                  <a:pt x="1933130" y="243162"/>
                </a:lnTo>
                <a:lnTo>
                  <a:pt x="1933726" y="286118"/>
                </a:lnTo>
                <a:lnTo>
                  <a:pt x="1933482" y="298945"/>
                </a:lnTo>
                <a:lnTo>
                  <a:pt x="1927899" y="337228"/>
                </a:lnTo>
                <a:lnTo>
                  <a:pt x="1894806" y="374942"/>
                </a:lnTo>
                <a:lnTo>
                  <a:pt x="1851217" y="395255"/>
                </a:lnTo>
                <a:lnTo>
                  <a:pt x="1810387" y="409021"/>
                </a:lnTo>
                <a:lnTo>
                  <a:pt x="1793360" y="414007"/>
                </a:lnTo>
                <a:lnTo>
                  <a:pt x="1788032" y="415754"/>
                </a:lnTo>
                <a:lnTo>
                  <a:pt x="1742283" y="430947"/>
                </a:lnTo>
                <a:lnTo>
                  <a:pt x="1705225" y="443281"/>
                </a:lnTo>
                <a:lnTo>
                  <a:pt x="1674276" y="466523"/>
                </a:lnTo>
                <a:lnTo>
                  <a:pt x="1664142" y="474457"/>
                </a:lnTo>
                <a:lnTo>
                  <a:pt x="1620809" y="499979"/>
                </a:lnTo>
                <a:lnTo>
                  <a:pt x="1595497" y="507263"/>
                </a:lnTo>
                <a:lnTo>
                  <a:pt x="1583837" y="511199"/>
                </a:lnTo>
                <a:lnTo>
                  <a:pt x="1546761" y="532294"/>
                </a:lnTo>
                <a:lnTo>
                  <a:pt x="1513680" y="553311"/>
                </a:lnTo>
                <a:lnTo>
                  <a:pt x="1494828" y="568849"/>
                </a:lnTo>
                <a:lnTo>
                  <a:pt x="1493288" y="570228"/>
                </a:lnTo>
                <a:lnTo>
                  <a:pt x="1460003" y="579833"/>
                </a:lnTo>
                <a:lnTo>
                  <a:pt x="1447750" y="582791"/>
                </a:lnTo>
                <a:lnTo>
                  <a:pt x="1432551" y="586543"/>
                </a:lnTo>
                <a:lnTo>
                  <a:pt x="1422174" y="593933"/>
                </a:lnTo>
                <a:lnTo>
                  <a:pt x="1411930" y="601565"/>
                </a:lnTo>
                <a:lnTo>
                  <a:pt x="1401443" y="608756"/>
                </a:lnTo>
                <a:lnTo>
                  <a:pt x="1366445" y="624162"/>
                </a:lnTo>
                <a:lnTo>
                  <a:pt x="1330105" y="635557"/>
                </a:lnTo>
                <a:lnTo>
                  <a:pt x="1318014" y="639203"/>
                </a:lnTo>
                <a:lnTo>
                  <a:pt x="1305997" y="643001"/>
                </a:lnTo>
                <a:lnTo>
                  <a:pt x="1260720" y="658073"/>
                </a:lnTo>
                <a:lnTo>
                  <a:pt x="1248531" y="661750"/>
                </a:lnTo>
                <a:lnTo>
                  <a:pt x="1211208" y="675946"/>
                </a:lnTo>
                <a:lnTo>
                  <a:pt x="1187971" y="687853"/>
                </a:lnTo>
                <a:lnTo>
                  <a:pt x="1177270" y="693226"/>
                </a:lnTo>
                <a:lnTo>
                  <a:pt x="1140632" y="708202"/>
                </a:lnTo>
                <a:lnTo>
                  <a:pt x="1092544" y="720714"/>
                </a:lnTo>
                <a:lnTo>
                  <a:pt x="1068730" y="725261"/>
                </a:lnTo>
                <a:lnTo>
                  <a:pt x="1056463" y="727554"/>
                </a:lnTo>
                <a:lnTo>
                  <a:pt x="1042875" y="735806"/>
                </a:lnTo>
                <a:lnTo>
                  <a:pt x="1029862" y="743198"/>
                </a:lnTo>
                <a:lnTo>
                  <a:pt x="1018403" y="750437"/>
                </a:lnTo>
                <a:lnTo>
                  <a:pt x="1002155" y="797249"/>
                </a:lnTo>
                <a:lnTo>
                  <a:pt x="1001818" y="812133"/>
                </a:lnTo>
                <a:lnTo>
                  <a:pt x="1001839" y="826956"/>
                </a:lnTo>
                <a:lnTo>
                  <a:pt x="1003632" y="871087"/>
                </a:lnTo>
                <a:lnTo>
                  <a:pt x="1007163" y="914790"/>
                </a:lnTo>
                <a:lnTo>
                  <a:pt x="1009936" y="943736"/>
                </a:lnTo>
                <a:lnTo>
                  <a:pt x="1011326" y="958163"/>
                </a:lnTo>
                <a:lnTo>
                  <a:pt x="1015016" y="1001305"/>
                </a:lnTo>
                <a:lnTo>
                  <a:pt x="1017129" y="1044315"/>
                </a:lnTo>
                <a:lnTo>
                  <a:pt x="1017435" y="1071262"/>
                </a:lnTo>
                <a:lnTo>
                  <a:pt x="1017746" y="1084054"/>
                </a:lnTo>
                <a:lnTo>
                  <a:pt x="1018048" y="1096940"/>
                </a:lnTo>
                <a:lnTo>
                  <a:pt x="1018162" y="1109845"/>
                </a:lnTo>
                <a:lnTo>
                  <a:pt x="1017912" y="1122694"/>
                </a:lnTo>
                <a:lnTo>
                  <a:pt x="1009714" y="1172027"/>
                </a:lnTo>
                <a:lnTo>
                  <a:pt x="988586" y="1203862"/>
                </a:lnTo>
                <a:lnTo>
                  <a:pt x="955796" y="1224361"/>
                </a:lnTo>
                <a:lnTo>
                  <a:pt x="944078" y="1230005"/>
                </a:lnTo>
                <a:lnTo>
                  <a:pt x="932548" y="1235681"/>
                </a:lnTo>
                <a:lnTo>
                  <a:pt x="891216" y="1262066"/>
                </a:lnTo>
                <a:lnTo>
                  <a:pt x="846939" y="1279789"/>
                </a:lnTo>
                <a:lnTo>
                  <a:pt x="810518" y="1303101"/>
                </a:lnTo>
                <a:lnTo>
                  <a:pt x="800341" y="1310915"/>
                </a:lnTo>
                <a:lnTo>
                  <a:pt x="751248" y="1322092"/>
                </a:lnTo>
                <a:lnTo>
                  <a:pt x="700643" y="1326165"/>
                </a:lnTo>
                <a:lnTo>
                  <a:pt x="675324" y="1327485"/>
                </a:lnTo>
                <a:lnTo>
                  <a:pt x="662683" y="1328167"/>
                </a:lnTo>
                <a:lnTo>
                  <a:pt x="624908" y="1336318"/>
                </a:lnTo>
                <a:lnTo>
                  <a:pt x="591310" y="1355981"/>
                </a:lnTo>
                <a:lnTo>
                  <a:pt x="580818" y="1362159"/>
                </a:lnTo>
                <a:lnTo>
                  <a:pt x="535253" y="1380558"/>
                </a:lnTo>
                <a:lnTo>
                  <a:pt x="522772" y="1383009"/>
                </a:lnTo>
                <a:lnTo>
                  <a:pt x="510369" y="1385514"/>
                </a:lnTo>
                <a:lnTo>
                  <a:pt x="471532" y="1397064"/>
                </a:lnTo>
                <a:lnTo>
                  <a:pt x="426502" y="1418540"/>
                </a:lnTo>
                <a:lnTo>
                  <a:pt x="415537" y="1424255"/>
                </a:lnTo>
                <a:lnTo>
                  <a:pt x="404470" y="1429396"/>
                </a:lnTo>
                <a:lnTo>
                  <a:pt x="391813" y="1433861"/>
                </a:lnTo>
                <a:lnTo>
                  <a:pt x="379095" y="1437450"/>
                </a:lnTo>
                <a:lnTo>
                  <a:pt x="366458" y="1440576"/>
                </a:lnTo>
                <a:lnTo>
                  <a:pt x="354044" y="1443655"/>
                </a:lnTo>
                <a:lnTo>
                  <a:pt x="308403" y="1464718"/>
                </a:lnTo>
                <a:lnTo>
                  <a:pt x="287589" y="1481747"/>
                </a:lnTo>
                <a:lnTo>
                  <a:pt x="277554" y="1490142"/>
                </a:lnTo>
                <a:lnTo>
                  <a:pt x="235491" y="1515017"/>
                </a:lnTo>
                <a:lnTo>
                  <a:pt x="220137" y="1518131"/>
                </a:lnTo>
                <a:lnTo>
                  <a:pt x="207036" y="1520805"/>
                </a:lnTo>
                <a:lnTo>
                  <a:pt x="195925" y="1523083"/>
                </a:lnTo>
                <a:lnTo>
                  <a:pt x="186544" y="1525011"/>
                </a:lnTo>
                <a:lnTo>
                  <a:pt x="178629" y="1526634"/>
                </a:lnTo>
                <a:lnTo>
                  <a:pt x="136707" y="1534044"/>
                </a:lnTo>
                <a:lnTo>
                  <a:pt x="113508" y="1537249"/>
                </a:lnTo>
                <a:lnTo>
                  <a:pt x="102774" y="1538730"/>
                </a:lnTo>
                <a:lnTo>
                  <a:pt x="90102" y="1540492"/>
                </a:lnTo>
                <a:lnTo>
                  <a:pt x="75231" y="1542581"/>
                </a:lnTo>
                <a:lnTo>
                  <a:pt x="57900" y="1545042"/>
                </a:lnTo>
                <a:lnTo>
                  <a:pt x="46841" y="1551549"/>
                </a:lnTo>
                <a:lnTo>
                  <a:pt x="35443" y="1557687"/>
                </a:lnTo>
                <a:lnTo>
                  <a:pt x="5097" y="1593664"/>
                </a:lnTo>
                <a:lnTo>
                  <a:pt x="0" y="1633820"/>
                </a:lnTo>
                <a:lnTo>
                  <a:pt x="366" y="1648423"/>
                </a:lnTo>
                <a:lnTo>
                  <a:pt x="5143" y="1691564"/>
                </a:lnTo>
                <a:lnTo>
                  <a:pt x="11664" y="1727218"/>
                </a:lnTo>
                <a:lnTo>
                  <a:pt x="13386" y="1735998"/>
                </a:lnTo>
                <a:lnTo>
                  <a:pt x="13157" y="1780189"/>
                </a:lnTo>
                <a:lnTo>
                  <a:pt x="10060" y="1848727"/>
                </a:lnTo>
                <a:lnTo>
                  <a:pt x="6910" y="1910146"/>
                </a:lnTo>
                <a:lnTo>
                  <a:pt x="5419" y="1938723"/>
                </a:lnTo>
                <a:lnTo>
                  <a:pt x="4039" y="1966166"/>
                </a:lnTo>
                <a:lnTo>
                  <a:pt x="1776" y="2018509"/>
                </a:lnTo>
                <a:lnTo>
                  <a:pt x="451" y="2068896"/>
                </a:lnTo>
                <a:lnTo>
                  <a:pt x="243" y="2093893"/>
                </a:lnTo>
                <a:lnTo>
                  <a:pt x="394" y="2119046"/>
                </a:lnTo>
                <a:lnTo>
                  <a:pt x="1934" y="2170682"/>
                </a:lnTo>
                <a:lnTo>
                  <a:pt x="5403" y="2225524"/>
                </a:lnTo>
                <a:lnTo>
                  <a:pt x="11129" y="2285293"/>
                </a:lnTo>
                <a:lnTo>
                  <a:pt x="17698" y="2329897"/>
                </a:lnTo>
                <a:lnTo>
                  <a:pt x="52897" y="2354327"/>
                </a:lnTo>
                <a:lnTo>
                  <a:pt x="65690" y="2353986"/>
                </a:lnTo>
                <a:lnTo>
                  <a:pt x="115597" y="2348724"/>
                </a:lnTo>
                <a:lnTo>
                  <a:pt x="152663" y="2338834"/>
                </a:lnTo>
                <a:lnTo>
                  <a:pt x="164315" y="2334492"/>
                </a:lnTo>
                <a:lnTo>
                  <a:pt x="178780" y="2330271"/>
                </a:lnTo>
                <a:lnTo>
                  <a:pt x="226244" y="2318273"/>
                </a:lnTo>
                <a:lnTo>
                  <a:pt x="265065" y="2311156"/>
                </a:lnTo>
                <a:lnTo>
                  <a:pt x="313979" y="2303507"/>
                </a:lnTo>
                <a:lnTo>
                  <a:pt x="360802" y="2296514"/>
                </a:lnTo>
                <a:lnTo>
                  <a:pt x="399286" y="2290827"/>
                </a:lnTo>
                <a:lnTo>
                  <a:pt x="445453" y="2284162"/>
                </a:lnTo>
                <a:lnTo>
                  <a:pt x="483344" y="2278935"/>
                </a:lnTo>
                <a:lnTo>
                  <a:pt x="531868" y="2272647"/>
                </a:lnTo>
                <a:lnTo>
                  <a:pt x="574919" y="2267275"/>
                </a:lnTo>
                <a:lnTo>
                  <a:pt x="591781" y="2265181"/>
                </a:lnTo>
                <a:lnTo>
                  <a:pt x="610287" y="2262880"/>
                </a:lnTo>
                <a:lnTo>
                  <a:pt x="630671" y="2260339"/>
                </a:lnTo>
                <a:lnTo>
                  <a:pt x="658872" y="2262593"/>
                </a:lnTo>
                <a:lnTo>
                  <a:pt x="683160" y="2264363"/>
                </a:lnTo>
                <a:lnTo>
                  <a:pt x="703917" y="2265728"/>
                </a:lnTo>
                <a:lnTo>
                  <a:pt x="721528" y="2266768"/>
                </a:lnTo>
                <a:lnTo>
                  <a:pt x="736376" y="2267560"/>
                </a:lnTo>
                <a:lnTo>
                  <a:pt x="748844" y="2268183"/>
                </a:lnTo>
                <a:lnTo>
                  <a:pt x="759316" y="2268716"/>
                </a:lnTo>
                <a:lnTo>
                  <a:pt x="801727" y="2274432"/>
                </a:lnTo>
                <a:lnTo>
                  <a:pt x="838684" y="2286408"/>
                </a:lnTo>
                <a:lnTo>
                  <a:pt x="852526" y="2291144"/>
                </a:lnTo>
                <a:lnTo>
                  <a:pt x="868976" y="2296734"/>
                </a:lnTo>
                <a:lnTo>
                  <a:pt x="888418" y="2303257"/>
                </a:lnTo>
                <a:lnTo>
                  <a:pt x="900607" y="2306934"/>
                </a:lnTo>
                <a:lnTo>
                  <a:pt x="912856" y="2310464"/>
                </a:lnTo>
                <a:lnTo>
                  <a:pt x="924842" y="2314630"/>
                </a:lnTo>
                <a:lnTo>
                  <a:pt x="937465" y="2320910"/>
                </a:lnTo>
                <a:lnTo>
                  <a:pt x="948235" y="2326303"/>
                </a:lnTo>
                <a:lnTo>
                  <a:pt x="957372" y="2330897"/>
                </a:lnTo>
                <a:lnTo>
                  <a:pt x="965093" y="2334784"/>
                </a:lnTo>
                <a:lnTo>
                  <a:pt x="971618" y="2338055"/>
                </a:lnTo>
                <a:lnTo>
                  <a:pt x="1006977" y="2352909"/>
                </a:lnTo>
                <a:lnTo>
                  <a:pt x="1026947" y="2359276"/>
                </a:lnTo>
                <a:lnTo>
                  <a:pt x="1036165" y="2362220"/>
                </a:lnTo>
                <a:lnTo>
                  <a:pt x="1047029" y="2365726"/>
                </a:lnTo>
                <a:lnTo>
                  <a:pt x="1059758" y="2369885"/>
                </a:lnTo>
                <a:lnTo>
                  <a:pt x="1074568" y="2374787"/>
                </a:lnTo>
                <a:lnTo>
                  <a:pt x="1117526" y="2389093"/>
                </a:lnTo>
                <a:lnTo>
                  <a:pt x="1113825" y="2407904"/>
                </a:lnTo>
                <a:lnTo>
                  <a:pt x="1110938" y="2423179"/>
                </a:lnTo>
                <a:lnTo>
                  <a:pt x="1104911" y="2459093"/>
                </a:lnTo>
                <a:lnTo>
                  <a:pt x="1104630" y="2460703"/>
                </a:lnTo>
                <a:lnTo>
                  <a:pt x="1104403" y="2461295"/>
                </a:lnTo>
                <a:lnTo>
                  <a:pt x="1104124" y="2461229"/>
                </a:lnTo>
                <a:lnTo>
                  <a:pt x="1103683" y="2460865"/>
                </a:lnTo>
                <a:lnTo>
                  <a:pt x="1102972" y="2460563"/>
                </a:lnTo>
                <a:lnTo>
                  <a:pt x="1074568" y="2503540"/>
                </a:lnTo>
                <a:lnTo>
                  <a:pt x="1067451" y="2527806"/>
                </a:lnTo>
                <a:lnTo>
                  <a:pt x="1063767" y="2539815"/>
                </a:lnTo>
                <a:lnTo>
                  <a:pt x="1055254" y="2551847"/>
                </a:lnTo>
                <a:lnTo>
                  <a:pt x="1046410" y="2561983"/>
                </a:lnTo>
                <a:lnTo>
                  <a:pt x="1037460" y="2570782"/>
                </a:lnTo>
                <a:lnTo>
                  <a:pt x="1028627" y="2578801"/>
                </a:lnTo>
                <a:lnTo>
                  <a:pt x="1020138" y="2586597"/>
                </a:lnTo>
                <a:lnTo>
                  <a:pt x="1015607" y="2599336"/>
                </a:lnTo>
                <a:lnTo>
                  <a:pt x="1011813" y="2612041"/>
                </a:lnTo>
                <a:lnTo>
                  <a:pt x="1008397" y="2624597"/>
                </a:lnTo>
                <a:lnTo>
                  <a:pt x="1004996" y="2636889"/>
                </a:lnTo>
                <a:lnTo>
                  <a:pt x="983028" y="2683322"/>
                </a:lnTo>
                <a:lnTo>
                  <a:pt x="971288" y="2700382"/>
                </a:lnTo>
                <a:lnTo>
                  <a:pt x="967317" y="2706123"/>
                </a:lnTo>
                <a:lnTo>
                  <a:pt x="952709" y="2739448"/>
                </a:lnTo>
                <a:lnTo>
                  <a:pt x="949642" y="2749039"/>
                </a:lnTo>
                <a:lnTo>
                  <a:pt x="955307" y="2812594"/>
                </a:lnTo>
                <a:lnTo>
                  <a:pt x="958636" y="2852399"/>
                </a:lnTo>
                <a:lnTo>
                  <a:pt x="960745" y="2888778"/>
                </a:lnTo>
                <a:lnTo>
                  <a:pt x="960710" y="2891445"/>
                </a:lnTo>
                <a:lnTo>
                  <a:pt x="960701" y="2894389"/>
                </a:lnTo>
                <a:lnTo>
                  <a:pt x="963704" y="2940435"/>
                </a:lnTo>
                <a:lnTo>
                  <a:pt x="967750" y="2987973"/>
                </a:lnTo>
                <a:lnTo>
                  <a:pt x="974334" y="3061471"/>
                </a:lnTo>
                <a:lnTo>
                  <a:pt x="975450" y="3074124"/>
                </a:lnTo>
                <a:lnTo>
                  <a:pt x="976515" y="3086785"/>
                </a:lnTo>
                <a:lnTo>
                  <a:pt x="977553" y="3099449"/>
                </a:lnTo>
                <a:lnTo>
                  <a:pt x="978592" y="3112115"/>
                </a:lnTo>
                <a:lnTo>
                  <a:pt x="981968" y="3150081"/>
                </a:lnTo>
                <a:lnTo>
                  <a:pt x="988044" y="3200503"/>
                </a:lnTo>
                <a:lnTo>
                  <a:pt x="990001" y="3214927"/>
                </a:lnTo>
                <a:lnTo>
                  <a:pt x="1008920" y="3249064"/>
                </a:lnTo>
                <a:lnTo>
                  <a:pt x="1045347" y="3260329"/>
                </a:lnTo>
                <a:lnTo>
                  <a:pt x="1095645" y="3264880"/>
                </a:lnTo>
                <a:lnTo>
                  <a:pt x="1134045" y="3267597"/>
                </a:lnTo>
                <a:lnTo>
                  <a:pt x="1172114" y="3269815"/>
                </a:lnTo>
                <a:lnTo>
                  <a:pt x="1222484" y="3272397"/>
                </a:lnTo>
                <a:lnTo>
                  <a:pt x="1235024" y="3273033"/>
                </a:lnTo>
                <a:lnTo>
                  <a:pt x="1285056" y="3275795"/>
                </a:lnTo>
                <a:lnTo>
                  <a:pt x="1301466" y="3280818"/>
                </a:lnTo>
                <a:lnTo>
                  <a:pt x="1316082" y="3285068"/>
                </a:lnTo>
                <a:lnTo>
                  <a:pt x="1362112" y="3299180"/>
                </a:lnTo>
                <a:lnTo>
                  <a:pt x="1401485" y="3320309"/>
                </a:lnTo>
                <a:lnTo>
                  <a:pt x="1432872" y="3347967"/>
                </a:lnTo>
                <a:lnTo>
                  <a:pt x="1441418" y="3357163"/>
                </a:lnTo>
                <a:lnTo>
                  <a:pt x="1449575" y="3365747"/>
                </a:lnTo>
                <a:lnTo>
                  <a:pt x="1490122" y="3396678"/>
                </a:lnTo>
                <a:lnTo>
                  <a:pt x="1521777" y="3417087"/>
                </a:lnTo>
                <a:lnTo>
                  <a:pt x="1532152" y="3423687"/>
                </a:lnTo>
                <a:lnTo>
                  <a:pt x="1542420" y="3430331"/>
                </a:lnTo>
                <a:lnTo>
                  <a:pt x="1633021" y="3490650"/>
                </a:lnTo>
                <a:lnTo>
                  <a:pt x="1643316" y="3498252"/>
                </a:lnTo>
                <a:lnTo>
                  <a:pt x="1653421" y="3506244"/>
                </a:lnTo>
                <a:lnTo>
                  <a:pt x="1663872" y="3513526"/>
                </a:lnTo>
                <a:lnTo>
                  <a:pt x="1675209" y="3518999"/>
                </a:lnTo>
                <a:lnTo>
                  <a:pt x="1687658" y="3522778"/>
                </a:lnTo>
                <a:lnTo>
                  <a:pt x="1699918" y="3526314"/>
                </a:lnTo>
                <a:lnTo>
                  <a:pt x="1711776" y="3530385"/>
                </a:lnTo>
                <a:lnTo>
                  <a:pt x="1724925" y="3537687"/>
                </a:lnTo>
                <a:lnTo>
                  <a:pt x="1735989" y="3545242"/>
                </a:lnTo>
                <a:lnTo>
                  <a:pt x="1745826" y="3552462"/>
                </a:lnTo>
                <a:lnTo>
                  <a:pt x="1755294" y="3558757"/>
                </a:lnTo>
                <a:lnTo>
                  <a:pt x="1792053" y="3571896"/>
                </a:lnTo>
                <a:lnTo>
                  <a:pt x="1839470" y="3587949"/>
                </a:lnTo>
                <a:lnTo>
                  <a:pt x="1880462" y="3601664"/>
                </a:lnTo>
                <a:lnTo>
                  <a:pt x="1933726" y="3619404"/>
                </a:lnTo>
                <a:lnTo>
                  <a:pt x="1959264" y="3623492"/>
                </a:lnTo>
                <a:lnTo>
                  <a:pt x="1970562" y="3627231"/>
                </a:lnTo>
                <a:lnTo>
                  <a:pt x="1991003" y="3662321"/>
                </a:lnTo>
              </a:path>
            </a:pathLst>
          </a:custGeom>
          <a:ln w="39951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12312" y="1522260"/>
            <a:ext cx="1988680" cy="3669913"/>
          </a:xfrm>
          <a:custGeom>
            <a:avLst/>
            <a:gdLst/>
            <a:ahLst/>
            <a:cxnLst/>
            <a:rect l="l" t="t" r="r" b="b"/>
            <a:pathLst>
              <a:path w="1988680" h="3669913">
                <a:moveTo>
                  <a:pt x="40650" y="0"/>
                </a:moveTo>
                <a:lnTo>
                  <a:pt x="38243" y="12472"/>
                </a:lnTo>
                <a:lnTo>
                  <a:pt x="35933" y="24966"/>
                </a:lnTo>
                <a:lnTo>
                  <a:pt x="33615" y="37458"/>
                </a:lnTo>
                <a:lnTo>
                  <a:pt x="24315" y="77440"/>
                </a:lnTo>
                <a:lnTo>
                  <a:pt x="16138" y="101114"/>
                </a:lnTo>
                <a:lnTo>
                  <a:pt x="12840" y="111363"/>
                </a:lnTo>
                <a:lnTo>
                  <a:pt x="4529" y="149771"/>
                </a:lnTo>
                <a:lnTo>
                  <a:pt x="0" y="174079"/>
                </a:lnTo>
                <a:lnTo>
                  <a:pt x="706" y="188600"/>
                </a:lnTo>
                <a:lnTo>
                  <a:pt x="3303" y="229220"/>
                </a:lnTo>
                <a:lnTo>
                  <a:pt x="7789" y="278425"/>
                </a:lnTo>
                <a:lnTo>
                  <a:pt x="11839" y="313404"/>
                </a:lnTo>
                <a:lnTo>
                  <a:pt x="12462" y="325428"/>
                </a:lnTo>
                <a:lnTo>
                  <a:pt x="11875" y="338332"/>
                </a:lnTo>
                <a:lnTo>
                  <a:pt x="10685" y="351652"/>
                </a:lnTo>
                <a:lnTo>
                  <a:pt x="9499" y="364923"/>
                </a:lnTo>
                <a:lnTo>
                  <a:pt x="8924" y="377681"/>
                </a:lnTo>
                <a:lnTo>
                  <a:pt x="24867" y="414283"/>
                </a:lnTo>
                <a:lnTo>
                  <a:pt x="61945" y="425983"/>
                </a:lnTo>
                <a:lnTo>
                  <a:pt x="100239" y="431623"/>
                </a:lnTo>
                <a:lnTo>
                  <a:pt x="139375" y="432954"/>
                </a:lnTo>
                <a:lnTo>
                  <a:pt x="152544" y="432742"/>
                </a:lnTo>
                <a:lnTo>
                  <a:pt x="165751" y="432311"/>
                </a:lnTo>
                <a:lnTo>
                  <a:pt x="178983" y="431726"/>
                </a:lnTo>
                <a:lnTo>
                  <a:pt x="192226" y="431050"/>
                </a:lnTo>
                <a:lnTo>
                  <a:pt x="205467" y="430350"/>
                </a:lnTo>
                <a:lnTo>
                  <a:pt x="218690" y="429689"/>
                </a:lnTo>
                <a:lnTo>
                  <a:pt x="231884" y="429134"/>
                </a:lnTo>
                <a:lnTo>
                  <a:pt x="245033" y="428748"/>
                </a:lnTo>
                <a:lnTo>
                  <a:pt x="258125" y="428596"/>
                </a:lnTo>
                <a:lnTo>
                  <a:pt x="271145" y="428743"/>
                </a:lnTo>
                <a:lnTo>
                  <a:pt x="284080" y="429255"/>
                </a:lnTo>
                <a:lnTo>
                  <a:pt x="292166" y="430493"/>
                </a:lnTo>
                <a:lnTo>
                  <a:pt x="302623" y="431983"/>
                </a:lnTo>
                <a:lnTo>
                  <a:pt x="343024" y="438216"/>
                </a:lnTo>
                <a:lnTo>
                  <a:pt x="386073" y="447625"/>
                </a:lnTo>
                <a:lnTo>
                  <a:pt x="432277" y="469606"/>
                </a:lnTo>
                <a:lnTo>
                  <a:pt x="463982" y="490915"/>
                </a:lnTo>
                <a:lnTo>
                  <a:pt x="474141" y="498048"/>
                </a:lnTo>
                <a:lnTo>
                  <a:pt x="484227" y="505110"/>
                </a:lnTo>
                <a:lnTo>
                  <a:pt x="494320" y="512048"/>
                </a:lnTo>
                <a:lnTo>
                  <a:pt x="506054" y="520507"/>
                </a:lnTo>
                <a:lnTo>
                  <a:pt x="516540" y="528664"/>
                </a:lnTo>
                <a:lnTo>
                  <a:pt x="526475" y="535911"/>
                </a:lnTo>
                <a:lnTo>
                  <a:pt x="536557" y="541636"/>
                </a:lnTo>
                <a:lnTo>
                  <a:pt x="627746" y="572341"/>
                </a:lnTo>
                <a:lnTo>
                  <a:pt x="639713" y="576662"/>
                </a:lnTo>
                <a:lnTo>
                  <a:pt x="651644" y="581119"/>
                </a:lnTo>
                <a:lnTo>
                  <a:pt x="663731" y="584992"/>
                </a:lnTo>
                <a:lnTo>
                  <a:pt x="679258" y="588142"/>
                </a:lnTo>
                <a:lnTo>
                  <a:pt x="692515" y="590847"/>
                </a:lnTo>
                <a:lnTo>
                  <a:pt x="703765" y="593154"/>
                </a:lnTo>
                <a:lnTo>
                  <a:pt x="713270" y="595108"/>
                </a:lnTo>
                <a:lnTo>
                  <a:pt x="721294" y="596753"/>
                </a:lnTo>
                <a:lnTo>
                  <a:pt x="763676" y="604258"/>
                </a:lnTo>
                <a:lnTo>
                  <a:pt x="786918" y="607471"/>
                </a:lnTo>
                <a:lnTo>
                  <a:pt x="797658" y="608953"/>
                </a:lnTo>
                <a:lnTo>
                  <a:pt x="810332" y="610716"/>
                </a:lnTo>
                <a:lnTo>
                  <a:pt x="825204" y="612805"/>
                </a:lnTo>
                <a:lnTo>
                  <a:pt x="842536" y="615266"/>
                </a:lnTo>
                <a:lnTo>
                  <a:pt x="971410" y="658193"/>
                </a:lnTo>
                <a:lnTo>
                  <a:pt x="1014368" y="672501"/>
                </a:lnTo>
                <a:lnTo>
                  <a:pt x="1029636" y="718308"/>
                </a:lnTo>
                <a:lnTo>
                  <a:pt x="1042762" y="762894"/>
                </a:lnTo>
                <a:lnTo>
                  <a:pt x="1046344" y="794726"/>
                </a:lnTo>
                <a:lnTo>
                  <a:pt x="1045841" y="805653"/>
                </a:lnTo>
                <a:lnTo>
                  <a:pt x="1044642" y="817862"/>
                </a:lnTo>
                <a:lnTo>
                  <a:pt x="1042837" y="832029"/>
                </a:lnTo>
                <a:lnTo>
                  <a:pt x="1040518" y="848829"/>
                </a:lnTo>
                <a:lnTo>
                  <a:pt x="1037775" y="868936"/>
                </a:lnTo>
                <a:lnTo>
                  <a:pt x="1031384" y="921772"/>
                </a:lnTo>
                <a:lnTo>
                  <a:pt x="1024392" y="995938"/>
                </a:lnTo>
                <a:lnTo>
                  <a:pt x="1020897" y="1042707"/>
                </a:lnTo>
                <a:lnTo>
                  <a:pt x="1017526" y="1096833"/>
                </a:lnTo>
                <a:lnTo>
                  <a:pt x="1014368" y="1158991"/>
                </a:lnTo>
                <a:lnTo>
                  <a:pt x="1013739" y="1171675"/>
                </a:lnTo>
                <a:lnTo>
                  <a:pt x="1013012" y="1184353"/>
                </a:lnTo>
                <a:lnTo>
                  <a:pt x="1009355" y="1235017"/>
                </a:lnTo>
                <a:lnTo>
                  <a:pt x="1006132" y="1272987"/>
                </a:lnTo>
                <a:lnTo>
                  <a:pt x="1005026" y="1285641"/>
                </a:lnTo>
                <a:lnTo>
                  <a:pt x="1003922" y="1298296"/>
                </a:lnTo>
                <a:lnTo>
                  <a:pt x="1002831" y="1310951"/>
                </a:lnTo>
                <a:lnTo>
                  <a:pt x="1001764" y="1323608"/>
                </a:lnTo>
                <a:lnTo>
                  <a:pt x="1000734" y="1336268"/>
                </a:lnTo>
                <a:lnTo>
                  <a:pt x="1002196" y="1350767"/>
                </a:lnTo>
                <a:lnTo>
                  <a:pt x="1003440" y="1364534"/>
                </a:lnTo>
                <a:lnTo>
                  <a:pt x="1009768" y="1413808"/>
                </a:lnTo>
                <a:lnTo>
                  <a:pt x="1024556" y="1450129"/>
                </a:lnTo>
                <a:lnTo>
                  <a:pt x="1050910" y="1479856"/>
                </a:lnTo>
                <a:lnTo>
                  <a:pt x="1082806" y="1502894"/>
                </a:lnTo>
                <a:lnTo>
                  <a:pt x="1104645" y="1516069"/>
                </a:lnTo>
                <a:lnTo>
                  <a:pt x="1115172" y="1522347"/>
                </a:lnTo>
                <a:lnTo>
                  <a:pt x="1125188" y="1528571"/>
                </a:lnTo>
                <a:lnTo>
                  <a:pt x="1171882" y="1559631"/>
                </a:lnTo>
                <a:lnTo>
                  <a:pt x="1184879" y="1568504"/>
                </a:lnTo>
                <a:lnTo>
                  <a:pt x="1195736" y="1576096"/>
                </a:lnTo>
                <a:lnTo>
                  <a:pt x="1205338" y="1582574"/>
                </a:lnTo>
                <a:lnTo>
                  <a:pt x="1248905" y="1600633"/>
                </a:lnTo>
                <a:lnTo>
                  <a:pt x="1289777" y="1607777"/>
                </a:lnTo>
                <a:lnTo>
                  <a:pt x="1338471" y="1614241"/>
                </a:lnTo>
                <a:lnTo>
                  <a:pt x="1350093" y="1615764"/>
                </a:lnTo>
                <a:lnTo>
                  <a:pt x="1363983" y="1619272"/>
                </a:lnTo>
                <a:lnTo>
                  <a:pt x="1377639" y="1621979"/>
                </a:lnTo>
                <a:lnTo>
                  <a:pt x="1390888" y="1624336"/>
                </a:lnTo>
                <a:lnTo>
                  <a:pt x="1403560" y="1626791"/>
                </a:lnTo>
                <a:lnTo>
                  <a:pt x="1447388" y="1649929"/>
                </a:lnTo>
                <a:lnTo>
                  <a:pt x="1465762" y="1668836"/>
                </a:lnTo>
                <a:lnTo>
                  <a:pt x="1474016" y="1677100"/>
                </a:lnTo>
                <a:lnTo>
                  <a:pt x="1504705" y="1700178"/>
                </a:lnTo>
                <a:lnTo>
                  <a:pt x="1527053" y="1713435"/>
                </a:lnTo>
                <a:lnTo>
                  <a:pt x="1537885" y="1719796"/>
                </a:lnTo>
                <a:lnTo>
                  <a:pt x="1577748" y="1751403"/>
                </a:lnTo>
                <a:lnTo>
                  <a:pt x="1586713" y="1761662"/>
                </a:lnTo>
                <a:lnTo>
                  <a:pt x="1595074" y="1771161"/>
                </a:lnTo>
                <a:lnTo>
                  <a:pt x="1626921" y="1793875"/>
                </a:lnTo>
                <a:lnTo>
                  <a:pt x="1675492" y="1810762"/>
                </a:lnTo>
                <a:lnTo>
                  <a:pt x="1729180" y="1821208"/>
                </a:lnTo>
                <a:lnTo>
                  <a:pt x="1784877" y="1826831"/>
                </a:lnTo>
                <a:lnTo>
                  <a:pt x="1839474" y="1829247"/>
                </a:lnTo>
                <a:lnTo>
                  <a:pt x="1889862" y="1830072"/>
                </a:lnTo>
                <a:lnTo>
                  <a:pt x="1905186" y="1830274"/>
                </a:lnTo>
                <a:lnTo>
                  <a:pt x="1919582" y="1830538"/>
                </a:lnTo>
                <a:lnTo>
                  <a:pt x="1932934" y="1830924"/>
                </a:lnTo>
                <a:lnTo>
                  <a:pt x="1945128" y="1831494"/>
                </a:lnTo>
                <a:lnTo>
                  <a:pt x="1952430" y="1841911"/>
                </a:lnTo>
                <a:lnTo>
                  <a:pt x="1959908" y="1852227"/>
                </a:lnTo>
                <a:lnTo>
                  <a:pt x="1979226" y="1885504"/>
                </a:lnTo>
                <a:lnTo>
                  <a:pt x="1987581" y="1934332"/>
                </a:lnTo>
                <a:lnTo>
                  <a:pt x="1987764" y="1958967"/>
                </a:lnTo>
                <a:lnTo>
                  <a:pt x="1987977" y="1983508"/>
                </a:lnTo>
                <a:lnTo>
                  <a:pt x="1988196" y="2007959"/>
                </a:lnTo>
                <a:lnTo>
                  <a:pt x="1988399" y="2032323"/>
                </a:lnTo>
                <a:lnTo>
                  <a:pt x="1988563" y="2056603"/>
                </a:lnTo>
                <a:lnTo>
                  <a:pt x="1988664" y="2080802"/>
                </a:lnTo>
                <a:lnTo>
                  <a:pt x="1988680" y="2104923"/>
                </a:lnTo>
                <a:lnTo>
                  <a:pt x="1988587" y="2128971"/>
                </a:lnTo>
                <a:lnTo>
                  <a:pt x="1987982" y="2176856"/>
                </a:lnTo>
                <a:lnTo>
                  <a:pt x="1986664" y="2224484"/>
                </a:lnTo>
                <a:lnTo>
                  <a:pt x="1984448" y="2271880"/>
                </a:lnTo>
                <a:lnTo>
                  <a:pt x="1981149" y="2319070"/>
                </a:lnTo>
                <a:lnTo>
                  <a:pt x="1976583" y="2366081"/>
                </a:lnTo>
                <a:lnTo>
                  <a:pt x="1970573" y="2407044"/>
                </a:lnTo>
                <a:lnTo>
                  <a:pt x="1952472" y="2446649"/>
                </a:lnTo>
                <a:lnTo>
                  <a:pt x="1912953" y="2477091"/>
                </a:lnTo>
                <a:lnTo>
                  <a:pt x="1875986" y="2490497"/>
                </a:lnTo>
                <a:lnTo>
                  <a:pt x="1849657" y="2498095"/>
                </a:lnTo>
                <a:lnTo>
                  <a:pt x="1836348" y="2502122"/>
                </a:lnTo>
                <a:lnTo>
                  <a:pt x="1787615" y="2518304"/>
                </a:lnTo>
                <a:lnTo>
                  <a:pt x="1765425" y="2516744"/>
                </a:lnTo>
                <a:lnTo>
                  <a:pt x="1744419" y="2515129"/>
                </a:lnTo>
                <a:lnTo>
                  <a:pt x="1724474" y="2513496"/>
                </a:lnTo>
                <a:lnTo>
                  <a:pt x="1705469" y="2511881"/>
                </a:lnTo>
                <a:lnTo>
                  <a:pt x="1687281" y="2510321"/>
                </a:lnTo>
                <a:lnTo>
                  <a:pt x="1669789" y="2508852"/>
                </a:lnTo>
                <a:lnTo>
                  <a:pt x="1620266" y="2505356"/>
                </a:lnTo>
                <a:lnTo>
                  <a:pt x="1572613" y="2503996"/>
                </a:lnTo>
                <a:lnTo>
                  <a:pt x="1556574" y="2504187"/>
                </a:lnTo>
                <a:lnTo>
                  <a:pt x="1506290" y="2507207"/>
                </a:lnTo>
                <a:lnTo>
                  <a:pt x="1450191" y="2514663"/>
                </a:lnTo>
                <a:lnTo>
                  <a:pt x="1400218" y="2526217"/>
                </a:lnTo>
                <a:lnTo>
                  <a:pt x="1356568" y="2541828"/>
                </a:lnTo>
                <a:lnTo>
                  <a:pt x="1343601" y="2555330"/>
                </a:lnTo>
                <a:lnTo>
                  <a:pt x="1344026" y="2565324"/>
                </a:lnTo>
                <a:lnTo>
                  <a:pt x="1344897" y="2576687"/>
                </a:lnTo>
                <a:lnTo>
                  <a:pt x="1346068" y="2589223"/>
                </a:lnTo>
                <a:lnTo>
                  <a:pt x="1347395" y="2602737"/>
                </a:lnTo>
                <a:lnTo>
                  <a:pt x="1348729" y="2617034"/>
                </a:lnTo>
                <a:lnTo>
                  <a:pt x="1349926" y="2631918"/>
                </a:lnTo>
                <a:lnTo>
                  <a:pt x="1350839" y="2647196"/>
                </a:lnTo>
                <a:lnTo>
                  <a:pt x="1351322" y="2662671"/>
                </a:lnTo>
                <a:lnTo>
                  <a:pt x="1351228" y="2678149"/>
                </a:lnTo>
                <a:lnTo>
                  <a:pt x="1346028" y="2722649"/>
                </a:lnTo>
                <a:lnTo>
                  <a:pt x="1330379" y="2760151"/>
                </a:lnTo>
                <a:lnTo>
                  <a:pt x="1300333" y="2785389"/>
                </a:lnTo>
                <a:lnTo>
                  <a:pt x="1261624" y="2795131"/>
                </a:lnTo>
                <a:lnTo>
                  <a:pt x="1211139" y="2800277"/>
                </a:lnTo>
                <a:lnTo>
                  <a:pt x="1198439" y="2801127"/>
                </a:lnTo>
                <a:lnTo>
                  <a:pt x="1185742" y="2801994"/>
                </a:lnTo>
                <a:lnTo>
                  <a:pt x="1173066" y="2802975"/>
                </a:lnTo>
                <a:lnTo>
                  <a:pt x="1160427" y="2804165"/>
                </a:lnTo>
                <a:lnTo>
                  <a:pt x="1147197" y="2807752"/>
                </a:lnTo>
                <a:lnTo>
                  <a:pt x="1134756" y="2811030"/>
                </a:lnTo>
                <a:lnTo>
                  <a:pt x="1098694" y="2828256"/>
                </a:lnTo>
                <a:lnTo>
                  <a:pt x="1064936" y="2848240"/>
                </a:lnTo>
                <a:lnTo>
                  <a:pt x="1023579" y="2874707"/>
                </a:lnTo>
                <a:lnTo>
                  <a:pt x="981372" y="2903247"/>
                </a:lnTo>
                <a:lnTo>
                  <a:pt x="971221" y="2910161"/>
                </a:lnTo>
                <a:lnTo>
                  <a:pt x="937236" y="2929355"/>
                </a:lnTo>
                <a:lnTo>
                  <a:pt x="914969" y="2940182"/>
                </a:lnTo>
                <a:lnTo>
                  <a:pt x="904251" y="2945365"/>
                </a:lnTo>
                <a:lnTo>
                  <a:pt x="894206" y="2954849"/>
                </a:lnTo>
                <a:lnTo>
                  <a:pt x="884843" y="2964299"/>
                </a:lnTo>
                <a:lnTo>
                  <a:pt x="875929" y="2973587"/>
                </a:lnTo>
                <a:lnTo>
                  <a:pt x="867229" y="2982588"/>
                </a:lnTo>
                <a:lnTo>
                  <a:pt x="837071" y="3008409"/>
                </a:lnTo>
                <a:lnTo>
                  <a:pt x="804531" y="3028996"/>
                </a:lnTo>
                <a:lnTo>
                  <a:pt x="790255" y="3033114"/>
                </a:lnTo>
                <a:lnTo>
                  <a:pt x="788063" y="3033042"/>
                </a:lnTo>
                <a:lnTo>
                  <a:pt x="786028" y="3032922"/>
                </a:lnTo>
                <a:lnTo>
                  <a:pt x="783954" y="3032949"/>
                </a:lnTo>
                <a:lnTo>
                  <a:pt x="751781" y="3053756"/>
                </a:lnTo>
                <a:lnTo>
                  <a:pt x="714626" y="3088192"/>
                </a:lnTo>
                <a:lnTo>
                  <a:pt x="687972" y="3115437"/>
                </a:lnTo>
                <a:lnTo>
                  <a:pt x="679158" y="3124593"/>
                </a:lnTo>
                <a:lnTo>
                  <a:pt x="670322" y="3133727"/>
                </a:lnTo>
                <a:lnTo>
                  <a:pt x="661432" y="3142803"/>
                </a:lnTo>
                <a:lnTo>
                  <a:pt x="651220" y="3153368"/>
                </a:lnTo>
                <a:lnTo>
                  <a:pt x="642043" y="3163265"/>
                </a:lnTo>
                <a:lnTo>
                  <a:pt x="633481" y="3172440"/>
                </a:lnTo>
                <a:lnTo>
                  <a:pt x="594842" y="3204270"/>
                </a:lnTo>
                <a:lnTo>
                  <a:pt x="584530" y="3211716"/>
                </a:lnTo>
                <a:lnTo>
                  <a:pt x="574563" y="3219066"/>
                </a:lnTo>
                <a:lnTo>
                  <a:pt x="543226" y="3246715"/>
                </a:lnTo>
                <a:lnTo>
                  <a:pt x="526445" y="3264188"/>
                </a:lnTo>
                <a:lnTo>
                  <a:pt x="518618" y="3271872"/>
                </a:lnTo>
                <a:lnTo>
                  <a:pt x="506844" y="3280957"/>
                </a:lnTo>
                <a:lnTo>
                  <a:pt x="495737" y="3288290"/>
                </a:lnTo>
                <a:lnTo>
                  <a:pt x="485367" y="3294694"/>
                </a:lnTo>
                <a:lnTo>
                  <a:pt x="475805" y="3300993"/>
                </a:lnTo>
                <a:lnTo>
                  <a:pt x="464845" y="3310689"/>
                </a:lnTo>
                <a:lnTo>
                  <a:pt x="455371" y="3320236"/>
                </a:lnTo>
                <a:lnTo>
                  <a:pt x="446816" y="3329418"/>
                </a:lnTo>
                <a:lnTo>
                  <a:pt x="438615" y="3338020"/>
                </a:lnTo>
                <a:lnTo>
                  <a:pt x="397057" y="3367568"/>
                </a:lnTo>
                <a:lnTo>
                  <a:pt x="385953" y="3373971"/>
                </a:lnTo>
                <a:lnTo>
                  <a:pt x="375062" y="3380359"/>
                </a:lnTo>
                <a:lnTo>
                  <a:pt x="364528" y="3386973"/>
                </a:lnTo>
                <a:lnTo>
                  <a:pt x="354496" y="3394057"/>
                </a:lnTo>
                <a:lnTo>
                  <a:pt x="345109" y="3401853"/>
                </a:lnTo>
                <a:lnTo>
                  <a:pt x="334885" y="3411671"/>
                </a:lnTo>
                <a:lnTo>
                  <a:pt x="325158" y="3420688"/>
                </a:lnTo>
                <a:lnTo>
                  <a:pt x="292070" y="3457271"/>
                </a:lnTo>
                <a:lnTo>
                  <a:pt x="272093" y="3490469"/>
                </a:lnTo>
                <a:lnTo>
                  <a:pt x="265673" y="3501403"/>
                </a:lnTo>
                <a:lnTo>
                  <a:pt x="258967" y="3512000"/>
                </a:lnTo>
                <a:lnTo>
                  <a:pt x="251730" y="3522096"/>
                </a:lnTo>
                <a:lnTo>
                  <a:pt x="243720" y="3531528"/>
                </a:lnTo>
                <a:lnTo>
                  <a:pt x="234431" y="3541145"/>
                </a:lnTo>
                <a:lnTo>
                  <a:pt x="225505" y="3550878"/>
                </a:lnTo>
                <a:lnTo>
                  <a:pt x="216828" y="3560628"/>
                </a:lnTo>
                <a:lnTo>
                  <a:pt x="208290" y="3570295"/>
                </a:lnTo>
                <a:lnTo>
                  <a:pt x="199779" y="3579782"/>
                </a:lnTo>
                <a:lnTo>
                  <a:pt x="163783" y="3613933"/>
                </a:lnTo>
                <a:lnTo>
                  <a:pt x="125692" y="3639064"/>
                </a:lnTo>
                <a:lnTo>
                  <a:pt x="120804" y="3642322"/>
                </a:lnTo>
                <a:lnTo>
                  <a:pt x="97725" y="3663041"/>
                </a:lnTo>
                <a:lnTo>
                  <a:pt x="90956" y="3669913"/>
                </a:lnTo>
              </a:path>
            </a:pathLst>
          </a:custGeom>
          <a:ln w="39951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481420" y="1580498"/>
            <a:ext cx="1376316" cy="3718550"/>
          </a:xfrm>
          <a:custGeom>
            <a:avLst/>
            <a:gdLst/>
            <a:ahLst/>
            <a:cxnLst/>
            <a:rect l="l" t="t" r="r" b="b"/>
            <a:pathLst>
              <a:path w="1376316" h="3718550">
                <a:moveTo>
                  <a:pt x="915153" y="0"/>
                </a:moveTo>
                <a:lnTo>
                  <a:pt x="916277" y="10016"/>
                </a:lnTo>
                <a:lnTo>
                  <a:pt x="917347" y="21139"/>
                </a:lnTo>
                <a:lnTo>
                  <a:pt x="918435" y="33177"/>
                </a:lnTo>
                <a:lnTo>
                  <a:pt x="919612" y="45937"/>
                </a:lnTo>
                <a:lnTo>
                  <a:pt x="924389" y="86627"/>
                </a:lnTo>
                <a:lnTo>
                  <a:pt x="932532" y="126890"/>
                </a:lnTo>
                <a:lnTo>
                  <a:pt x="948077" y="163837"/>
                </a:lnTo>
                <a:lnTo>
                  <a:pt x="962934" y="184611"/>
                </a:lnTo>
                <a:lnTo>
                  <a:pt x="969244" y="194172"/>
                </a:lnTo>
                <a:lnTo>
                  <a:pt x="986723" y="240072"/>
                </a:lnTo>
                <a:lnTo>
                  <a:pt x="998851" y="278735"/>
                </a:lnTo>
                <a:lnTo>
                  <a:pt x="1000622" y="284840"/>
                </a:lnTo>
                <a:lnTo>
                  <a:pt x="997892" y="297074"/>
                </a:lnTo>
                <a:lnTo>
                  <a:pt x="996289" y="310359"/>
                </a:lnTo>
                <a:lnTo>
                  <a:pt x="991059" y="349451"/>
                </a:lnTo>
                <a:lnTo>
                  <a:pt x="886547" y="400496"/>
                </a:lnTo>
                <a:lnTo>
                  <a:pt x="872664" y="405163"/>
                </a:lnTo>
                <a:lnTo>
                  <a:pt x="860532" y="409263"/>
                </a:lnTo>
                <a:lnTo>
                  <a:pt x="817060" y="422316"/>
                </a:lnTo>
                <a:lnTo>
                  <a:pt x="776448" y="430989"/>
                </a:lnTo>
                <a:lnTo>
                  <a:pt x="738462" y="437393"/>
                </a:lnTo>
                <a:lnTo>
                  <a:pt x="726181" y="439317"/>
                </a:lnTo>
                <a:lnTo>
                  <a:pt x="714016" y="441229"/>
                </a:lnTo>
                <a:lnTo>
                  <a:pt x="668579" y="454271"/>
                </a:lnTo>
                <a:lnTo>
                  <a:pt x="652747" y="459552"/>
                </a:lnTo>
                <a:lnTo>
                  <a:pt x="649949" y="460483"/>
                </a:lnTo>
                <a:lnTo>
                  <a:pt x="649792" y="460523"/>
                </a:lnTo>
                <a:lnTo>
                  <a:pt x="651696" y="459858"/>
                </a:lnTo>
                <a:lnTo>
                  <a:pt x="655081" y="458676"/>
                </a:lnTo>
                <a:lnTo>
                  <a:pt x="674083" y="451157"/>
                </a:lnTo>
                <a:lnTo>
                  <a:pt x="671626" y="451574"/>
                </a:lnTo>
                <a:lnTo>
                  <a:pt x="624495" y="464856"/>
                </a:lnTo>
                <a:lnTo>
                  <a:pt x="576383" y="480044"/>
                </a:lnTo>
                <a:lnTo>
                  <a:pt x="552476" y="488717"/>
                </a:lnTo>
                <a:lnTo>
                  <a:pt x="540482" y="492910"/>
                </a:lnTo>
                <a:lnTo>
                  <a:pt x="528400" y="496801"/>
                </a:lnTo>
                <a:lnTo>
                  <a:pt x="516184" y="500236"/>
                </a:lnTo>
                <a:lnTo>
                  <a:pt x="508594" y="502083"/>
                </a:lnTo>
                <a:lnTo>
                  <a:pt x="497372" y="504788"/>
                </a:lnTo>
                <a:lnTo>
                  <a:pt x="483643" y="508156"/>
                </a:lnTo>
                <a:lnTo>
                  <a:pt x="438654" y="520289"/>
                </a:lnTo>
                <a:lnTo>
                  <a:pt x="394257" y="541518"/>
                </a:lnTo>
                <a:lnTo>
                  <a:pt x="362657" y="562890"/>
                </a:lnTo>
                <a:lnTo>
                  <a:pt x="352415" y="570101"/>
                </a:lnTo>
                <a:lnTo>
                  <a:pt x="342204" y="577252"/>
                </a:lnTo>
                <a:lnTo>
                  <a:pt x="331957" y="584279"/>
                </a:lnTo>
                <a:lnTo>
                  <a:pt x="319370" y="592741"/>
                </a:lnTo>
                <a:lnTo>
                  <a:pt x="308144" y="600344"/>
                </a:lnTo>
                <a:lnTo>
                  <a:pt x="268848" y="625007"/>
                </a:lnTo>
                <a:lnTo>
                  <a:pt x="234048" y="641446"/>
                </a:lnTo>
                <a:lnTo>
                  <a:pt x="188014" y="657910"/>
                </a:lnTo>
                <a:lnTo>
                  <a:pt x="149614" y="670178"/>
                </a:lnTo>
                <a:lnTo>
                  <a:pt x="143788" y="671961"/>
                </a:lnTo>
                <a:lnTo>
                  <a:pt x="56981" y="729474"/>
                </a:lnTo>
                <a:lnTo>
                  <a:pt x="14072" y="758081"/>
                </a:lnTo>
                <a:lnTo>
                  <a:pt x="9106" y="769717"/>
                </a:lnTo>
                <a:lnTo>
                  <a:pt x="3624" y="781298"/>
                </a:lnTo>
                <a:lnTo>
                  <a:pt x="0" y="793076"/>
                </a:lnTo>
                <a:lnTo>
                  <a:pt x="2221" y="808559"/>
                </a:lnTo>
                <a:lnTo>
                  <a:pt x="6058" y="824890"/>
                </a:lnTo>
                <a:lnTo>
                  <a:pt x="21062" y="869305"/>
                </a:lnTo>
                <a:lnTo>
                  <a:pt x="27766" y="885444"/>
                </a:lnTo>
                <a:lnTo>
                  <a:pt x="28398" y="899260"/>
                </a:lnTo>
                <a:lnTo>
                  <a:pt x="28716" y="913114"/>
                </a:lnTo>
                <a:lnTo>
                  <a:pt x="28774" y="926997"/>
                </a:lnTo>
                <a:lnTo>
                  <a:pt x="28628" y="940900"/>
                </a:lnTo>
                <a:lnTo>
                  <a:pt x="28330" y="954813"/>
                </a:lnTo>
                <a:lnTo>
                  <a:pt x="27937" y="968729"/>
                </a:lnTo>
                <a:lnTo>
                  <a:pt x="27500" y="982636"/>
                </a:lnTo>
                <a:lnTo>
                  <a:pt x="27076" y="996527"/>
                </a:lnTo>
                <a:lnTo>
                  <a:pt x="26719" y="1010392"/>
                </a:lnTo>
                <a:lnTo>
                  <a:pt x="26481" y="1024222"/>
                </a:lnTo>
                <a:lnTo>
                  <a:pt x="26419" y="1038008"/>
                </a:lnTo>
                <a:lnTo>
                  <a:pt x="26585" y="1051740"/>
                </a:lnTo>
                <a:lnTo>
                  <a:pt x="29003" y="1092525"/>
                </a:lnTo>
                <a:lnTo>
                  <a:pt x="35435" y="1132500"/>
                </a:lnTo>
                <a:lnTo>
                  <a:pt x="55793" y="1172424"/>
                </a:lnTo>
                <a:lnTo>
                  <a:pt x="90152" y="1178125"/>
                </a:lnTo>
                <a:lnTo>
                  <a:pt x="102718" y="1179267"/>
                </a:lnTo>
                <a:lnTo>
                  <a:pt x="142191" y="1196561"/>
                </a:lnTo>
                <a:lnTo>
                  <a:pt x="175787" y="1219357"/>
                </a:lnTo>
                <a:lnTo>
                  <a:pt x="214312" y="1230095"/>
                </a:lnTo>
                <a:lnTo>
                  <a:pt x="235335" y="1244425"/>
                </a:lnTo>
                <a:lnTo>
                  <a:pt x="245573" y="1252043"/>
                </a:lnTo>
                <a:lnTo>
                  <a:pt x="280394" y="1267727"/>
                </a:lnTo>
                <a:lnTo>
                  <a:pt x="316733" y="1279129"/>
                </a:lnTo>
                <a:lnTo>
                  <a:pt x="328828" y="1282780"/>
                </a:lnTo>
                <a:lnTo>
                  <a:pt x="365850" y="1294945"/>
                </a:lnTo>
                <a:lnTo>
                  <a:pt x="383481" y="1300890"/>
                </a:lnTo>
                <a:lnTo>
                  <a:pt x="385522" y="1301574"/>
                </a:lnTo>
                <a:lnTo>
                  <a:pt x="386255" y="1301803"/>
                </a:lnTo>
                <a:lnTo>
                  <a:pt x="386045" y="1301692"/>
                </a:lnTo>
                <a:lnTo>
                  <a:pt x="385259" y="1301357"/>
                </a:lnTo>
                <a:lnTo>
                  <a:pt x="384261" y="1300913"/>
                </a:lnTo>
                <a:lnTo>
                  <a:pt x="383419" y="1300475"/>
                </a:lnTo>
                <a:lnTo>
                  <a:pt x="383097" y="1300160"/>
                </a:lnTo>
                <a:lnTo>
                  <a:pt x="383661" y="1300083"/>
                </a:lnTo>
                <a:lnTo>
                  <a:pt x="426147" y="1311090"/>
                </a:lnTo>
                <a:lnTo>
                  <a:pt x="467217" y="1324078"/>
                </a:lnTo>
                <a:lnTo>
                  <a:pt x="479234" y="1328193"/>
                </a:lnTo>
                <a:lnTo>
                  <a:pt x="518534" y="1338610"/>
                </a:lnTo>
                <a:lnTo>
                  <a:pt x="567199" y="1350649"/>
                </a:lnTo>
                <a:lnTo>
                  <a:pt x="578958" y="1353514"/>
                </a:lnTo>
                <a:lnTo>
                  <a:pt x="590632" y="1356379"/>
                </a:lnTo>
                <a:lnTo>
                  <a:pt x="605673" y="1360003"/>
                </a:lnTo>
                <a:lnTo>
                  <a:pt x="619123" y="1363091"/>
                </a:lnTo>
                <a:lnTo>
                  <a:pt x="631302" y="1365896"/>
                </a:lnTo>
                <a:lnTo>
                  <a:pt x="642529" y="1368669"/>
                </a:lnTo>
                <a:lnTo>
                  <a:pt x="653124" y="1371665"/>
                </a:lnTo>
                <a:lnTo>
                  <a:pt x="700610" y="1387432"/>
                </a:lnTo>
                <a:lnTo>
                  <a:pt x="711666" y="1393944"/>
                </a:lnTo>
                <a:lnTo>
                  <a:pt x="723060" y="1400087"/>
                </a:lnTo>
                <a:lnTo>
                  <a:pt x="754878" y="1438549"/>
                </a:lnTo>
                <a:lnTo>
                  <a:pt x="757393" y="1451159"/>
                </a:lnTo>
                <a:lnTo>
                  <a:pt x="757340" y="1464838"/>
                </a:lnTo>
                <a:lnTo>
                  <a:pt x="755707" y="1504585"/>
                </a:lnTo>
                <a:lnTo>
                  <a:pt x="752513" y="1542769"/>
                </a:lnTo>
                <a:lnTo>
                  <a:pt x="748596" y="1579865"/>
                </a:lnTo>
                <a:lnTo>
                  <a:pt x="747275" y="1592071"/>
                </a:lnTo>
                <a:lnTo>
                  <a:pt x="745997" y="1604227"/>
                </a:lnTo>
                <a:lnTo>
                  <a:pt x="744795" y="1616350"/>
                </a:lnTo>
                <a:lnTo>
                  <a:pt x="743698" y="1628459"/>
                </a:lnTo>
                <a:lnTo>
                  <a:pt x="744368" y="1645213"/>
                </a:lnTo>
                <a:lnTo>
                  <a:pt x="745004" y="1661939"/>
                </a:lnTo>
                <a:lnTo>
                  <a:pt x="746778" y="1711958"/>
                </a:lnTo>
                <a:lnTo>
                  <a:pt x="747909" y="1745185"/>
                </a:lnTo>
                <a:lnTo>
                  <a:pt x="748476" y="1761767"/>
                </a:lnTo>
                <a:lnTo>
                  <a:pt x="750264" y="1811399"/>
                </a:lnTo>
                <a:lnTo>
                  <a:pt x="752307" y="1860888"/>
                </a:lnTo>
                <a:lnTo>
                  <a:pt x="754771" y="1910267"/>
                </a:lnTo>
                <a:lnTo>
                  <a:pt x="757821" y="1959570"/>
                </a:lnTo>
                <a:lnTo>
                  <a:pt x="764208" y="2003036"/>
                </a:lnTo>
                <a:lnTo>
                  <a:pt x="772568" y="2047669"/>
                </a:lnTo>
                <a:lnTo>
                  <a:pt x="781045" y="2090273"/>
                </a:lnTo>
                <a:lnTo>
                  <a:pt x="783439" y="2102103"/>
                </a:lnTo>
                <a:lnTo>
                  <a:pt x="785454" y="2112062"/>
                </a:lnTo>
                <a:lnTo>
                  <a:pt x="789804" y="2157945"/>
                </a:lnTo>
                <a:lnTo>
                  <a:pt x="792602" y="2188269"/>
                </a:lnTo>
                <a:lnTo>
                  <a:pt x="794115" y="2204642"/>
                </a:lnTo>
                <a:lnTo>
                  <a:pt x="798972" y="2256430"/>
                </a:lnTo>
                <a:lnTo>
                  <a:pt x="804058" y="2308414"/>
                </a:lnTo>
                <a:lnTo>
                  <a:pt x="809055" y="2355699"/>
                </a:lnTo>
                <a:lnTo>
                  <a:pt x="815033" y="2402977"/>
                </a:lnTo>
                <a:lnTo>
                  <a:pt x="824064" y="2439973"/>
                </a:lnTo>
                <a:lnTo>
                  <a:pt x="827420" y="2452241"/>
                </a:lnTo>
                <a:lnTo>
                  <a:pt x="830525" y="2466600"/>
                </a:lnTo>
                <a:lnTo>
                  <a:pt x="833191" y="2480016"/>
                </a:lnTo>
                <a:lnTo>
                  <a:pt x="835574" y="2492648"/>
                </a:lnTo>
                <a:lnTo>
                  <a:pt x="837831" y="2504654"/>
                </a:lnTo>
                <a:lnTo>
                  <a:pt x="840120" y="2516192"/>
                </a:lnTo>
                <a:lnTo>
                  <a:pt x="842598" y="2527420"/>
                </a:lnTo>
                <a:lnTo>
                  <a:pt x="846489" y="2541031"/>
                </a:lnTo>
                <a:lnTo>
                  <a:pt x="850671" y="2553214"/>
                </a:lnTo>
                <a:lnTo>
                  <a:pt x="854725" y="2564557"/>
                </a:lnTo>
                <a:lnTo>
                  <a:pt x="859029" y="2579515"/>
                </a:lnTo>
                <a:lnTo>
                  <a:pt x="871017" y="2626868"/>
                </a:lnTo>
                <a:lnTo>
                  <a:pt x="875172" y="2666436"/>
                </a:lnTo>
                <a:lnTo>
                  <a:pt x="877626" y="2691990"/>
                </a:lnTo>
                <a:lnTo>
                  <a:pt x="878825" y="2704568"/>
                </a:lnTo>
                <a:lnTo>
                  <a:pt x="883946" y="2753945"/>
                </a:lnTo>
                <a:lnTo>
                  <a:pt x="889610" y="2794430"/>
                </a:lnTo>
                <a:lnTo>
                  <a:pt x="899578" y="2841624"/>
                </a:lnTo>
                <a:lnTo>
                  <a:pt x="903992" y="2859203"/>
                </a:lnTo>
                <a:lnTo>
                  <a:pt x="907502" y="2875097"/>
                </a:lnTo>
                <a:lnTo>
                  <a:pt x="917198" y="2912927"/>
                </a:lnTo>
                <a:lnTo>
                  <a:pt x="945327" y="2941370"/>
                </a:lnTo>
                <a:lnTo>
                  <a:pt x="994835" y="2947527"/>
                </a:lnTo>
                <a:lnTo>
                  <a:pt x="1048510" y="2950872"/>
                </a:lnTo>
                <a:lnTo>
                  <a:pt x="1100782" y="2953421"/>
                </a:lnTo>
                <a:lnTo>
                  <a:pt x="1151925" y="2955432"/>
                </a:lnTo>
                <a:lnTo>
                  <a:pt x="1202215" y="2957162"/>
                </a:lnTo>
                <a:lnTo>
                  <a:pt x="1218835" y="2957721"/>
                </a:lnTo>
                <a:lnTo>
                  <a:pt x="1235402" y="2958287"/>
                </a:lnTo>
                <a:lnTo>
                  <a:pt x="1284879" y="2960122"/>
                </a:lnTo>
                <a:lnTo>
                  <a:pt x="1335035" y="2983143"/>
                </a:lnTo>
                <a:lnTo>
                  <a:pt x="1365367" y="3006309"/>
                </a:lnTo>
                <a:lnTo>
                  <a:pt x="1376316" y="3035747"/>
                </a:lnTo>
                <a:lnTo>
                  <a:pt x="1375097" y="3045679"/>
                </a:lnTo>
                <a:lnTo>
                  <a:pt x="1372689" y="3057489"/>
                </a:lnTo>
                <a:lnTo>
                  <a:pt x="1369288" y="3071603"/>
                </a:lnTo>
                <a:lnTo>
                  <a:pt x="1365091" y="3088445"/>
                </a:lnTo>
                <a:lnTo>
                  <a:pt x="1360294" y="3108440"/>
                </a:lnTo>
                <a:lnTo>
                  <a:pt x="1349689" y="3159585"/>
                </a:lnTo>
                <a:lnTo>
                  <a:pt x="1339046" y="3228438"/>
                </a:lnTo>
                <a:lnTo>
                  <a:pt x="1334201" y="3270567"/>
                </a:lnTo>
                <a:lnTo>
                  <a:pt x="1329936" y="3318397"/>
                </a:lnTo>
                <a:lnTo>
                  <a:pt x="1327388" y="3330730"/>
                </a:lnTo>
                <a:lnTo>
                  <a:pt x="1322815" y="3342650"/>
                </a:lnTo>
                <a:lnTo>
                  <a:pt x="1317906" y="3354523"/>
                </a:lnTo>
                <a:lnTo>
                  <a:pt x="1314206" y="3368791"/>
                </a:lnTo>
                <a:lnTo>
                  <a:pt x="1311489" y="3382037"/>
                </a:lnTo>
                <a:lnTo>
                  <a:pt x="1309066" y="3394341"/>
                </a:lnTo>
                <a:lnTo>
                  <a:pt x="1306244" y="3405777"/>
                </a:lnTo>
                <a:lnTo>
                  <a:pt x="1282782" y="3447304"/>
                </a:lnTo>
                <a:lnTo>
                  <a:pt x="1256024" y="3487059"/>
                </a:lnTo>
                <a:lnTo>
                  <a:pt x="1227654" y="3527573"/>
                </a:lnTo>
                <a:lnTo>
                  <a:pt x="1195208" y="3566625"/>
                </a:lnTo>
                <a:lnTo>
                  <a:pt x="1164751" y="3590140"/>
                </a:lnTo>
                <a:lnTo>
                  <a:pt x="1154905" y="3596884"/>
                </a:lnTo>
                <a:lnTo>
                  <a:pt x="1145268" y="3603564"/>
                </a:lnTo>
                <a:lnTo>
                  <a:pt x="1134390" y="3611037"/>
                </a:lnTo>
                <a:lnTo>
                  <a:pt x="1123675" y="3618029"/>
                </a:lnTo>
                <a:lnTo>
                  <a:pt x="1113172" y="3624840"/>
                </a:lnTo>
                <a:lnTo>
                  <a:pt x="1102933" y="3631768"/>
                </a:lnTo>
                <a:lnTo>
                  <a:pt x="1092291" y="3639743"/>
                </a:lnTo>
                <a:lnTo>
                  <a:pt x="1082146" y="3647858"/>
                </a:lnTo>
                <a:lnTo>
                  <a:pt x="1072262" y="3655882"/>
                </a:lnTo>
                <a:lnTo>
                  <a:pt x="1062405" y="3663588"/>
                </a:lnTo>
                <a:lnTo>
                  <a:pt x="1052337" y="3670748"/>
                </a:lnTo>
                <a:lnTo>
                  <a:pt x="1038205" y="3677777"/>
                </a:lnTo>
                <a:lnTo>
                  <a:pt x="1025568" y="3682187"/>
                </a:lnTo>
                <a:lnTo>
                  <a:pt x="1014252" y="3685406"/>
                </a:lnTo>
                <a:lnTo>
                  <a:pt x="1004081" y="3688863"/>
                </a:lnTo>
                <a:lnTo>
                  <a:pt x="992383" y="3696669"/>
                </a:lnTo>
                <a:lnTo>
                  <a:pt x="982186" y="3705834"/>
                </a:lnTo>
                <a:lnTo>
                  <a:pt x="972377" y="3713936"/>
                </a:lnTo>
                <a:lnTo>
                  <a:pt x="961847" y="3718550"/>
                </a:lnTo>
                <a:lnTo>
                  <a:pt x="951317" y="3712755"/>
                </a:lnTo>
                <a:lnTo>
                  <a:pt x="946868" y="3699984"/>
                </a:lnTo>
              </a:path>
            </a:pathLst>
          </a:custGeom>
          <a:ln w="39953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52930" y="1665358"/>
            <a:ext cx="1645882" cy="3634034"/>
          </a:xfrm>
          <a:custGeom>
            <a:avLst/>
            <a:gdLst/>
            <a:ahLst/>
            <a:cxnLst/>
            <a:rect l="l" t="t" r="r" b="b"/>
            <a:pathLst>
              <a:path w="1645882" h="3634034">
                <a:moveTo>
                  <a:pt x="729511" y="0"/>
                </a:moveTo>
                <a:lnTo>
                  <a:pt x="729690" y="3009"/>
                </a:lnTo>
                <a:lnTo>
                  <a:pt x="729970" y="8483"/>
                </a:lnTo>
                <a:lnTo>
                  <a:pt x="730355" y="16184"/>
                </a:lnTo>
                <a:lnTo>
                  <a:pt x="730852" y="25874"/>
                </a:lnTo>
                <a:lnTo>
                  <a:pt x="733060" y="64506"/>
                </a:lnTo>
                <a:lnTo>
                  <a:pt x="736454" y="112485"/>
                </a:lnTo>
                <a:lnTo>
                  <a:pt x="741175" y="163393"/>
                </a:lnTo>
                <a:lnTo>
                  <a:pt x="747363" y="210813"/>
                </a:lnTo>
                <a:lnTo>
                  <a:pt x="755160" y="248325"/>
                </a:lnTo>
                <a:lnTo>
                  <a:pt x="777756" y="290211"/>
                </a:lnTo>
                <a:lnTo>
                  <a:pt x="807462" y="319609"/>
                </a:lnTo>
                <a:lnTo>
                  <a:pt x="841187" y="343014"/>
                </a:lnTo>
                <a:lnTo>
                  <a:pt x="878063" y="358983"/>
                </a:lnTo>
                <a:lnTo>
                  <a:pt x="890952" y="362922"/>
                </a:lnTo>
                <a:lnTo>
                  <a:pt x="902092" y="366459"/>
                </a:lnTo>
                <a:lnTo>
                  <a:pt x="912002" y="370279"/>
                </a:lnTo>
                <a:lnTo>
                  <a:pt x="924036" y="377292"/>
                </a:lnTo>
                <a:lnTo>
                  <a:pt x="934619" y="384909"/>
                </a:lnTo>
                <a:lnTo>
                  <a:pt x="944542" y="392305"/>
                </a:lnTo>
                <a:lnTo>
                  <a:pt x="954598" y="398652"/>
                </a:lnTo>
                <a:lnTo>
                  <a:pt x="991730" y="412828"/>
                </a:lnTo>
                <a:lnTo>
                  <a:pt x="1027389" y="423801"/>
                </a:lnTo>
                <a:lnTo>
                  <a:pt x="1039001" y="427422"/>
                </a:lnTo>
                <a:lnTo>
                  <a:pt x="1087370" y="443503"/>
                </a:lnTo>
                <a:lnTo>
                  <a:pt x="1099338" y="447825"/>
                </a:lnTo>
                <a:lnTo>
                  <a:pt x="1111268" y="452282"/>
                </a:lnTo>
                <a:lnTo>
                  <a:pt x="1123355" y="456155"/>
                </a:lnTo>
                <a:lnTo>
                  <a:pt x="1137534" y="458988"/>
                </a:lnTo>
                <a:lnTo>
                  <a:pt x="1150861" y="461482"/>
                </a:lnTo>
                <a:lnTo>
                  <a:pt x="1163475" y="463793"/>
                </a:lnTo>
                <a:lnTo>
                  <a:pt x="1175513" y="466079"/>
                </a:lnTo>
                <a:lnTo>
                  <a:pt x="1223825" y="479144"/>
                </a:lnTo>
                <a:lnTo>
                  <a:pt x="1247817" y="487817"/>
                </a:lnTo>
                <a:lnTo>
                  <a:pt x="1259536" y="492036"/>
                </a:lnTo>
                <a:lnTo>
                  <a:pt x="1271206" y="495969"/>
                </a:lnTo>
                <a:lnTo>
                  <a:pt x="1282929" y="499461"/>
                </a:lnTo>
                <a:lnTo>
                  <a:pt x="1345030" y="515036"/>
                </a:lnTo>
                <a:lnTo>
                  <a:pt x="1355452" y="522331"/>
                </a:lnTo>
                <a:lnTo>
                  <a:pt x="1397390" y="547663"/>
                </a:lnTo>
                <a:lnTo>
                  <a:pt x="1436535" y="559368"/>
                </a:lnTo>
                <a:lnTo>
                  <a:pt x="1463685" y="565968"/>
                </a:lnTo>
                <a:lnTo>
                  <a:pt x="1475705" y="568901"/>
                </a:lnTo>
                <a:lnTo>
                  <a:pt x="1515538" y="580999"/>
                </a:lnTo>
                <a:lnTo>
                  <a:pt x="1559538" y="595842"/>
                </a:lnTo>
                <a:lnTo>
                  <a:pt x="1578722" y="620641"/>
                </a:lnTo>
                <a:lnTo>
                  <a:pt x="1582059" y="634031"/>
                </a:lnTo>
                <a:lnTo>
                  <a:pt x="1593857" y="677153"/>
                </a:lnTo>
                <a:lnTo>
                  <a:pt x="1615444" y="721585"/>
                </a:lnTo>
                <a:lnTo>
                  <a:pt x="1622743" y="731754"/>
                </a:lnTo>
                <a:lnTo>
                  <a:pt x="1629876" y="741807"/>
                </a:lnTo>
                <a:lnTo>
                  <a:pt x="1631869" y="780985"/>
                </a:lnTo>
                <a:lnTo>
                  <a:pt x="1635773" y="848783"/>
                </a:lnTo>
                <a:lnTo>
                  <a:pt x="1639363" y="904910"/>
                </a:lnTo>
                <a:lnTo>
                  <a:pt x="1640963" y="929496"/>
                </a:lnTo>
                <a:lnTo>
                  <a:pt x="1642391" y="952245"/>
                </a:lnTo>
                <a:lnTo>
                  <a:pt x="1644610" y="993672"/>
                </a:lnTo>
                <a:lnTo>
                  <a:pt x="1645774" y="1032071"/>
                </a:lnTo>
                <a:lnTo>
                  <a:pt x="1645882" y="1051036"/>
                </a:lnTo>
                <a:lnTo>
                  <a:pt x="1645634" y="1070325"/>
                </a:lnTo>
                <a:lnTo>
                  <a:pt x="1643945" y="1111314"/>
                </a:lnTo>
                <a:lnTo>
                  <a:pt x="1640458" y="1157922"/>
                </a:lnTo>
                <a:lnTo>
                  <a:pt x="1634927" y="1213028"/>
                </a:lnTo>
                <a:lnTo>
                  <a:pt x="1631317" y="1244669"/>
                </a:lnTo>
                <a:lnTo>
                  <a:pt x="1630375" y="1257240"/>
                </a:lnTo>
                <a:lnTo>
                  <a:pt x="1627066" y="1295478"/>
                </a:lnTo>
                <a:lnTo>
                  <a:pt x="1595467" y="1329648"/>
                </a:lnTo>
                <a:lnTo>
                  <a:pt x="1558214" y="1348332"/>
                </a:lnTo>
                <a:lnTo>
                  <a:pt x="1519330" y="1363046"/>
                </a:lnTo>
                <a:lnTo>
                  <a:pt x="1496441" y="1370699"/>
                </a:lnTo>
                <a:lnTo>
                  <a:pt x="1474534" y="1386644"/>
                </a:lnTo>
                <a:lnTo>
                  <a:pt x="1439208" y="1412031"/>
                </a:lnTo>
                <a:lnTo>
                  <a:pt x="1433751" y="1415413"/>
                </a:lnTo>
                <a:lnTo>
                  <a:pt x="1434281" y="1414591"/>
                </a:lnTo>
                <a:lnTo>
                  <a:pt x="1436018" y="1412783"/>
                </a:lnTo>
                <a:lnTo>
                  <a:pt x="1438239" y="1410505"/>
                </a:lnTo>
                <a:lnTo>
                  <a:pt x="1440222" y="1408274"/>
                </a:lnTo>
                <a:lnTo>
                  <a:pt x="1441242" y="1406606"/>
                </a:lnTo>
                <a:lnTo>
                  <a:pt x="1440577" y="1406018"/>
                </a:lnTo>
                <a:lnTo>
                  <a:pt x="1437503" y="1407027"/>
                </a:lnTo>
                <a:lnTo>
                  <a:pt x="1386650" y="1437360"/>
                </a:lnTo>
                <a:lnTo>
                  <a:pt x="1327963" y="1475538"/>
                </a:lnTo>
                <a:lnTo>
                  <a:pt x="1287773" y="1502188"/>
                </a:lnTo>
                <a:lnTo>
                  <a:pt x="1201885" y="1559414"/>
                </a:lnTo>
                <a:lnTo>
                  <a:pt x="1181488" y="1575012"/>
                </a:lnTo>
                <a:lnTo>
                  <a:pt x="1171038" y="1582295"/>
                </a:lnTo>
                <a:lnTo>
                  <a:pt x="1159701" y="1587768"/>
                </a:lnTo>
                <a:lnTo>
                  <a:pt x="1115999" y="1602333"/>
                </a:lnTo>
                <a:lnTo>
                  <a:pt x="1105623" y="1609725"/>
                </a:lnTo>
                <a:lnTo>
                  <a:pt x="1059079" y="1636917"/>
                </a:lnTo>
                <a:lnTo>
                  <a:pt x="1018648" y="1651450"/>
                </a:lnTo>
                <a:lnTo>
                  <a:pt x="969844" y="1662689"/>
                </a:lnTo>
                <a:lnTo>
                  <a:pt x="921339" y="1667837"/>
                </a:lnTo>
                <a:lnTo>
                  <a:pt x="881526" y="1669807"/>
                </a:lnTo>
                <a:lnTo>
                  <a:pt x="867098" y="1670395"/>
                </a:lnTo>
                <a:lnTo>
                  <a:pt x="851934" y="1671041"/>
                </a:lnTo>
                <a:lnTo>
                  <a:pt x="835939" y="1671798"/>
                </a:lnTo>
                <a:lnTo>
                  <a:pt x="819020" y="1672722"/>
                </a:lnTo>
                <a:lnTo>
                  <a:pt x="801083" y="1673867"/>
                </a:lnTo>
                <a:lnTo>
                  <a:pt x="780443" y="1675249"/>
                </a:lnTo>
                <a:lnTo>
                  <a:pt x="760523" y="1676513"/>
                </a:lnTo>
                <a:lnTo>
                  <a:pt x="741250" y="1677678"/>
                </a:lnTo>
                <a:lnTo>
                  <a:pt x="722554" y="1678766"/>
                </a:lnTo>
                <a:lnTo>
                  <a:pt x="704361" y="1679797"/>
                </a:lnTo>
                <a:lnTo>
                  <a:pt x="686602" y="1680791"/>
                </a:lnTo>
                <a:lnTo>
                  <a:pt x="669203" y="1681770"/>
                </a:lnTo>
                <a:lnTo>
                  <a:pt x="618455" y="1684820"/>
                </a:lnTo>
                <a:lnTo>
                  <a:pt x="568372" y="1688473"/>
                </a:lnTo>
                <a:lnTo>
                  <a:pt x="517018" y="1693288"/>
                </a:lnTo>
                <a:lnTo>
                  <a:pt x="462457" y="1699823"/>
                </a:lnTo>
                <a:lnTo>
                  <a:pt x="415196" y="1706629"/>
                </a:lnTo>
                <a:lnTo>
                  <a:pt x="377224" y="1714670"/>
                </a:lnTo>
                <a:lnTo>
                  <a:pt x="369858" y="1717495"/>
                </a:lnTo>
                <a:lnTo>
                  <a:pt x="365466" y="1719207"/>
                </a:lnTo>
                <a:lnTo>
                  <a:pt x="320504" y="1733283"/>
                </a:lnTo>
                <a:lnTo>
                  <a:pt x="283961" y="1742346"/>
                </a:lnTo>
                <a:lnTo>
                  <a:pt x="272678" y="1745094"/>
                </a:lnTo>
                <a:lnTo>
                  <a:pt x="260402" y="1753192"/>
                </a:lnTo>
                <a:lnTo>
                  <a:pt x="249415" y="1760513"/>
                </a:lnTo>
                <a:lnTo>
                  <a:pt x="239304" y="1767195"/>
                </a:lnTo>
                <a:lnTo>
                  <a:pt x="199361" y="1790275"/>
                </a:lnTo>
                <a:lnTo>
                  <a:pt x="155892" y="1808643"/>
                </a:lnTo>
                <a:lnTo>
                  <a:pt x="118087" y="1822356"/>
                </a:lnTo>
                <a:lnTo>
                  <a:pt x="90240" y="1829615"/>
                </a:lnTo>
                <a:lnTo>
                  <a:pt x="88499" y="1830004"/>
                </a:lnTo>
                <a:lnTo>
                  <a:pt x="69786" y="1841404"/>
                </a:lnTo>
                <a:lnTo>
                  <a:pt x="62656" y="1846250"/>
                </a:lnTo>
                <a:lnTo>
                  <a:pt x="53628" y="1852348"/>
                </a:lnTo>
                <a:lnTo>
                  <a:pt x="42419" y="1859851"/>
                </a:lnTo>
                <a:lnTo>
                  <a:pt x="35119" y="1870270"/>
                </a:lnTo>
                <a:lnTo>
                  <a:pt x="8296" y="1913797"/>
                </a:lnTo>
                <a:lnTo>
                  <a:pt x="0" y="1937757"/>
                </a:lnTo>
                <a:lnTo>
                  <a:pt x="532" y="1963968"/>
                </a:lnTo>
                <a:lnTo>
                  <a:pt x="986" y="1990086"/>
                </a:lnTo>
                <a:lnTo>
                  <a:pt x="1390" y="2016113"/>
                </a:lnTo>
                <a:lnTo>
                  <a:pt x="1772" y="2042049"/>
                </a:lnTo>
                <a:lnTo>
                  <a:pt x="2160" y="2067898"/>
                </a:lnTo>
                <a:lnTo>
                  <a:pt x="3070" y="2119341"/>
                </a:lnTo>
                <a:lnTo>
                  <a:pt x="4348" y="2170456"/>
                </a:lnTo>
                <a:lnTo>
                  <a:pt x="6220" y="2221258"/>
                </a:lnTo>
                <a:lnTo>
                  <a:pt x="8914" y="2271764"/>
                </a:lnTo>
                <a:lnTo>
                  <a:pt x="12659" y="2321988"/>
                </a:lnTo>
                <a:lnTo>
                  <a:pt x="17681" y="2371947"/>
                </a:lnTo>
                <a:lnTo>
                  <a:pt x="24207" y="2421655"/>
                </a:lnTo>
                <a:lnTo>
                  <a:pt x="30477" y="2460736"/>
                </a:lnTo>
                <a:lnTo>
                  <a:pt x="32685" y="2474191"/>
                </a:lnTo>
                <a:lnTo>
                  <a:pt x="40710" y="2522493"/>
                </a:lnTo>
                <a:lnTo>
                  <a:pt x="49439" y="2569411"/>
                </a:lnTo>
                <a:lnTo>
                  <a:pt x="58256" y="2610135"/>
                </a:lnTo>
                <a:lnTo>
                  <a:pt x="67405" y="2646733"/>
                </a:lnTo>
                <a:lnTo>
                  <a:pt x="70189" y="2657606"/>
                </a:lnTo>
                <a:lnTo>
                  <a:pt x="73092" y="2696611"/>
                </a:lnTo>
                <a:lnTo>
                  <a:pt x="75441" y="2735001"/>
                </a:lnTo>
                <a:lnTo>
                  <a:pt x="76210" y="2747678"/>
                </a:lnTo>
                <a:lnTo>
                  <a:pt x="79829" y="2797889"/>
                </a:lnTo>
                <a:lnTo>
                  <a:pt x="85764" y="2848078"/>
                </a:lnTo>
                <a:lnTo>
                  <a:pt x="93549" y="2886910"/>
                </a:lnTo>
                <a:lnTo>
                  <a:pt x="103413" y="2925323"/>
                </a:lnTo>
                <a:lnTo>
                  <a:pt x="114586" y="2962802"/>
                </a:lnTo>
                <a:lnTo>
                  <a:pt x="130190" y="3010426"/>
                </a:lnTo>
                <a:lnTo>
                  <a:pt x="137781" y="3032888"/>
                </a:lnTo>
                <a:lnTo>
                  <a:pt x="141424" y="3043715"/>
                </a:lnTo>
                <a:lnTo>
                  <a:pt x="171249" y="3133135"/>
                </a:lnTo>
                <a:lnTo>
                  <a:pt x="175520" y="3146415"/>
                </a:lnTo>
                <a:lnTo>
                  <a:pt x="179391" y="3158689"/>
                </a:lnTo>
                <a:lnTo>
                  <a:pt x="183309" y="3170186"/>
                </a:lnTo>
                <a:lnTo>
                  <a:pt x="208433" y="3212903"/>
                </a:lnTo>
                <a:lnTo>
                  <a:pt x="240741" y="3237577"/>
                </a:lnTo>
                <a:lnTo>
                  <a:pt x="250535" y="3243415"/>
                </a:lnTo>
                <a:lnTo>
                  <a:pt x="258950" y="3254973"/>
                </a:lnTo>
                <a:lnTo>
                  <a:pt x="266896" y="3266037"/>
                </a:lnTo>
                <a:lnTo>
                  <a:pt x="274492" y="3276648"/>
                </a:lnTo>
                <a:lnTo>
                  <a:pt x="281861" y="3286847"/>
                </a:lnTo>
                <a:lnTo>
                  <a:pt x="311481" y="3324325"/>
                </a:lnTo>
                <a:lnTo>
                  <a:pt x="347147" y="3358427"/>
                </a:lnTo>
                <a:lnTo>
                  <a:pt x="381052" y="3382244"/>
                </a:lnTo>
                <a:lnTo>
                  <a:pt x="392073" y="3388948"/>
                </a:lnTo>
                <a:lnTo>
                  <a:pt x="402547" y="3395676"/>
                </a:lnTo>
                <a:lnTo>
                  <a:pt x="442284" y="3430533"/>
                </a:lnTo>
                <a:lnTo>
                  <a:pt x="470180" y="3459048"/>
                </a:lnTo>
                <a:lnTo>
                  <a:pt x="486726" y="3479396"/>
                </a:lnTo>
                <a:lnTo>
                  <a:pt x="488965" y="3482323"/>
                </a:lnTo>
                <a:lnTo>
                  <a:pt x="521425" y="3497910"/>
                </a:lnTo>
                <a:lnTo>
                  <a:pt x="531327" y="3501119"/>
                </a:lnTo>
                <a:lnTo>
                  <a:pt x="543423" y="3505105"/>
                </a:lnTo>
                <a:lnTo>
                  <a:pt x="552733" y="3514446"/>
                </a:lnTo>
                <a:lnTo>
                  <a:pt x="560604" y="3522400"/>
                </a:lnTo>
                <a:lnTo>
                  <a:pt x="567228" y="3529122"/>
                </a:lnTo>
                <a:lnTo>
                  <a:pt x="572793" y="3534768"/>
                </a:lnTo>
                <a:lnTo>
                  <a:pt x="601900" y="3559794"/>
                </a:lnTo>
                <a:lnTo>
                  <a:pt x="618244" y="3570181"/>
                </a:lnTo>
                <a:lnTo>
                  <a:pt x="625864" y="3575006"/>
                </a:lnTo>
                <a:lnTo>
                  <a:pt x="657891" y="3595738"/>
                </a:lnTo>
                <a:lnTo>
                  <a:pt x="694563" y="3621465"/>
                </a:lnTo>
                <a:lnTo>
                  <a:pt x="701385" y="3627019"/>
                </a:lnTo>
                <a:lnTo>
                  <a:pt x="706313" y="3630935"/>
                </a:lnTo>
                <a:lnTo>
                  <a:pt x="710092" y="3633258"/>
                </a:lnTo>
                <a:lnTo>
                  <a:pt x="713469" y="3634034"/>
                </a:lnTo>
                <a:lnTo>
                  <a:pt x="717188" y="3633311"/>
                </a:lnTo>
                <a:lnTo>
                  <a:pt x="721996" y="3631134"/>
                </a:lnTo>
                <a:lnTo>
                  <a:pt x="728638" y="3627550"/>
                </a:lnTo>
                <a:lnTo>
                  <a:pt x="737860" y="3622604"/>
                </a:lnTo>
              </a:path>
            </a:pathLst>
          </a:custGeom>
          <a:ln w="39952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F92AB55-2782-4842-8995-7A8D3CE21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245" y="2025650"/>
            <a:ext cx="5271255" cy="331873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bool </a:t>
            </a:r>
            <a:r>
              <a:rPr lang="en-US" sz="2000" dirty="0" err="1"/>
              <a:t>AccClient</a:t>
            </a:r>
            <a:r>
              <a:rPr lang="en-US" sz="2000" dirty="0"/>
              <a:t>(</a:t>
            </a:r>
            <a:r>
              <a:rPr lang="en-US" sz="2000" dirty="0" err="1"/>
              <a:t>agetype</a:t>
            </a:r>
            <a:r>
              <a:rPr lang="en-US" sz="2000" dirty="0"/>
              <a:t> age; </a:t>
            </a:r>
            <a:r>
              <a:rPr lang="en-US" sz="2000" dirty="0" err="1"/>
              <a:t>gndrtype</a:t>
            </a:r>
            <a:r>
              <a:rPr lang="en-US" sz="2000" dirty="0"/>
              <a:t> gender)</a:t>
            </a:r>
          </a:p>
          <a:p>
            <a:pPr marL="0" indent="0">
              <a:buNone/>
            </a:pPr>
            <a:r>
              <a:rPr lang="en-US" sz="2000" dirty="0"/>
              <a:t>	bool accept;</a:t>
            </a:r>
          </a:p>
          <a:p>
            <a:pPr marL="0" indent="0">
              <a:buNone/>
            </a:pPr>
            <a:r>
              <a:rPr lang="en-US" sz="2000" dirty="0"/>
              <a:t>	if (gender=female)</a:t>
            </a:r>
          </a:p>
          <a:p>
            <a:pPr marL="0" indent="0">
              <a:buNone/>
            </a:pPr>
            <a:r>
              <a:rPr lang="en-US" sz="2000" dirty="0"/>
              <a:t>		accept := age &lt; 85;</a:t>
            </a:r>
          </a:p>
          <a:p>
            <a:pPr marL="0" indent="0">
              <a:buNone/>
            </a:pPr>
            <a:r>
              <a:rPr lang="en-US" sz="2000" dirty="0"/>
              <a:t>	else</a:t>
            </a:r>
          </a:p>
          <a:p>
            <a:pPr marL="0" indent="0">
              <a:buNone/>
            </a:pPr>
            <a:r>
              <a:rPr lang="en-US" sz="2000" dirty="0"/>
              <a:t>		accept := age &lt; 80;</a:t>
            </a:r>
          </a:p>
          <a:p>
            <a:pPr marL="0" indent="0">
              <a:buNone/>
            </a:pPr>
            <a:r>
              <a:rPr lang="en-US" sz="2000" dirty="0"/>
              <a:t>	return accept;</a:t>
            </a:r>
          </a:p>
        </p:txBody>
      </p:sp>
    </p:spTree>
    <p:extLst>
      <p:ext uri="{BB962C8B-B14F-4D97-AF65-F5344CB8AC3E}">
        <p14:creationId xmlns:p14="http://schemas.microsoft.com/office/powerpoint/2010/main" val="293386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6498-576C-6E48-9898-F6D5756D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of Software Failure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A2C0A-7DF4-5A49-ABAB-C9C1E7398E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C824AF4E-FF6C-C84D-958B-4F5EC75D2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2" y="1899673"/>
            <a:ext cx="3572899" cy="2995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3E07A-5718-7147-B1C7-BA87235BB829}"/>
              </a:ext>
            </a:extLst>
          </p:cNvPr>
          <p:cNvSpPr txBox="1"/>
          <p:nvPr/>
        </p:nvSpPr>
        <p:spPr>
          <a:xfrm>
            <a:off x="1841500" y="6292850"/>
            <a:ext cx="5593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https://raygun.com/blog/cost-of-software-errors/</a:t>
            </a:r>
            <a:endParaRPr lang="en-US" dirty="0"/>
          </a:p>
          <a:p>
            <a:r>
              <a:rPr lang="en-US" dirty="0"/>
              <a:t>Source: </a:t>
            </a:r>
            <a:r>
              <a:rPr lang="en-US" dirty="0" err="1"/>
              <a:t>QASymphony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809525-3412-444B-8192-00E521DA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130" y="3668443"/>
            <a:ext cx="3048970" cy="1862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FEA2E4-A645-2A49-AA22-0357776AF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105" y="1568450"/>
            <a:ext cx="4651384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E25340-CD5F-2248-B04D-5AF030760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793" y="3668443"/>
            <a:ext cx="2545894" cy="19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7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5C5-7061-4A44-8C0E-CD85D086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F8830-0F25-A248-86D3-3BAB26E5D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the following piece of code. What would be the Whitebox test cases to cover all paths?</a:t>
            </a:r>
          </a:p>
          <a:p>
            <a:pPr marL="0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dirty="0" err="1"/>
              <a:t>Printme</a:t>
            </a:r>
            <a:r>
              <a:rPr lang="en-US" dirty="0"/>
              <a:t> (int a, int b) {           // </a:t>
            </a:r>
            <a:r>
              <a:rPr lang="en-US" dirty="0" err="1"/>
              <a:t>Printme</a:t>
            </a:r>
            <a:r>
              <a:rPr lang="en-US" dirty="0"/>
              <a:t> is a function </a:t>
            </a:r>
          </a:p>
          <a:p>
            <a:pPr marL="457200" lvl="1" indent="0">
              <a:buNone/>
            </a:pPr>
            <a:r>
              <a:rPr lang="en-US" dirty="0"/>
              <a:t>    int result = a+ b; </a:t>
            </a:r>
          </a:p>
          <a:p>
            <a:pPr marL="457200" lvl="1" indent="0">
              <a:buNone/>
            </a:pPr>
            <a:r>
              <a:rPr lang="en-US" dirty="0"/>
              <a:t>    If (result&gt; 0)</a:t>
            </a:r>
          </a:p>
          <a:p>
            <a:pPr marL="457200" lvl="1" indent="0">
              <a:buNone/>
            </a:pPr>
            <a:r>
              <a:rPr lang="en-US" dirty="0"/>
              <a:t>    	Print ("Positive", result)</a:t>
            </a:r>
          </a:p>
          <a:p>
            <a:pPr marL="457200" lvl="1" indent="0">
              <a:buNone/>
            </a:pPr>
            <a:r>
              <a:rPr lang="en-US" dirty="0"/>
              <a:t>    Else</a:t>
            </a:r>
          </a:p>
          <a:p>
            <a:pPr marL="457200" lvl="1" indent="0">
              <a:buNone/>
            </a:pPr>
            <a:r>
              <a:rPr lang="en-US" dirty="0"/>
              <a:t>    	Print ("Negative", result)</a:t>
            </a:r>
          </a:p>
          <a:p>
            <a:pPr marL="457200" lvl="1" indent="0">
              <a:buNone/>
            </a:pPr>
            <a:r>
              <a:rPr lang="en-US" dirty="0"/>
              <a:t>    }                                       	//   End of the source code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5033E-C282-E34F-A13D-C44E41E587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29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xfrm>
            <a:off x="364516" y="1291163"/>
            <a:ext cx="9964368" cy="669741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r>
              <a:rPr lang="en" dirty="0"/>
              <a:t>Unit Testing Frameworks</a:t>
            </a:r>
            <a:endParaRPr dirty="0"/>
          </a:p>
        </p:txBody>
      </p:sp>
      <p:sp>
        <p:nvSpPr>
          <p:cNvPr id="133" name="Google Shape;133;p30"/>
          <p:cNvSpPr txBox="1">
            <a:spLocks noGrp="1"/>
          </p:cNvSpPr>
          <p:nvPr>
            <p:ph type="body" idx="1"/>
          </p:nvPr>
        </p:nvSpPr>
        <p:spPr>
          <a:xfrm>
            <a:off x="364516" y="2118487"/>
            <a:ext cx="9964368" cy="3995290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pPr marL="0" indent="0">
              <a:spcAft>
                <a:spcPts val="1871"/>
              </a:spcAft>
              <a:buNone/>
            </a:pPr>
            <a:endParaRPr/>
          </a:p>
        </p:txBody>
      </p:sp>
      <p:pic>
        <p:nvPicPr>
          <p:cNvPr id="134" name="Google Shape;1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979" y="2220989"/>
            <a:ext cx="5638475" cy="389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42" y="2118487"/>
            <a:ext cx="4707274" cy="3995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 txBox="1"/>
          <p:nvPr/>
        </p:nvSpPr>
        <p:spPr>
          <a:xfrm>
            <a:off x="185240" y="6271360"/>
            <a:ext cx="4455583" cy="38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r>
              <a:rPr lang="en" sz="2000" dirty="0"/>
              <a:t>Mocha – See HW4-test directory</a:t>
            </a:r>
            <a:endParaRPr sz="2000" dirty="0"/>
          </a:p>
        </p:txBody>
      </p:sp>
      <p:sp>
        <p:nvSpPr>
          <p:cNvPr id="137" name="Google Shape;137;p30"/>
          <p:cNvSpPr txBox="1"/>
          <p:nvPr/>
        </p:nvSpPr>
        <p:spPr>
          <a:xfrm>
            <a:off x="5133540" y="6271360"/>
            <a:ext cx="5416203" cy="38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r>
              <a:rPr lang="en" sz="2000" dirty="0"/>
              <a:t>Junit  -- (</a:t>
            </a:r>
            <a:r>
              <a:rPr lang="en-US" sz="2000" dirty="0"/>
              <a:t>If you haven’t used it, download and try</a:t>
            </a:r>
            <a:r>
              <a:rPr lang="en" sz="2000" dirty="0"/>
              <a:t>). </a:t>
            </a:r>
            <a:endParaRPr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BE4D85-864A-7D4C-8A5C-B99773011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2628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5E5E-0933-9841-97D9-7454F346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with </a:t>
            </a:r>
            <a:r>
              <a:rPr lang="en-US" b="1" dirty="0"/>
              <a:t>Mocha + Chai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0A853-E43A-9840-8021-AC226B1F9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Mocha: </a:t>
            </a:r>
            <a:r>
              <a:rPr lang="en-US" sz="2400" dirty="0"/>
              <a:t>A </a:t>
            </a:r>
            <a:r>
              <a:rPr lang="en-US" sz="2400" i="1" dirty="0"/>
              <a:t>test framework</a:t>
            </a:r>
            <a:r>
              <a:rPr lang="en-US" sz="2400" dirty="0"/>
              <a:t> software that defines and provides several things: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 </a:t>
            </a:r>
            <a:r>
              <a:rPr lang="en-US" sz="2000" b="1" dirty="0"/>
              <a:t>test API</a:t>
            </a:r>
            <a:r>
              <a:rPr lang="en-US" sz="2000" dirty="0"/>
              <a:t>, which specifies how to write test code.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describe() denotes an arbitrarily nested grouping of test cases (a describe() can contain other describe()s).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it() denotes a single test case.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Test discovery</a:t>
            </a:r>
            <a:r>
              <a:rPr lang="en-US" sz="2000" dirty="0"/>
              <a:t>, to determine which JavaScript files are test code.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</a:t>
            </a:r>
            <a:r>
              <a:rPr lang="en-US" sz="2000" b="1" dirty="0"/>
              <a:t>test lifecycle</a:t>
            </a:r>
            <a:r>
              <a:rPr lang="en-US" sz="2000" dirty="0"/>
              <a:t>, which defines what happens before, during, and after a test is run.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Test reporting</a:t>
            </a:r>
            <a:r>
              <a:rPr lang="en-US" sz="2000" dirty="0"/>
              <a:t>, to log what happened when the tests were run.</a:t>
            </a:r>
          </a:p>
          <a:p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dirty="0"/>
              <a:t>Chai:</a:t>
            </a:r>
            <a:r>
              <a:rPr lang="en-US" sz="2400" dirty="0"/>
              <a:t> BDD (Behavior-Driven Development) / TDD (Test-Driven Development) assertion library for </a:t>
            </a:r>
            <a:r>
              <a:rPr lang="en-US" sz="2400" dirty="0" err="1"/>
              <a:t>node.js</a:t>
            </a:r>
            <a:r>
              <a:rPr lang="en-US" sz="2400" dirty="0"/>
              <a:t>, paired with any JS test framework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APIs: should, expect, assert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9BFE6-25ED-EE4B-8766-BBC0A7C565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3365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/>
          </p:cNvSpPr>
          <p:nvPr/>
        </p:nvSpPr>
        <p:spPr>
          <a:xfrm>
            <a:off x="2456592" y="2778246"/>
            <a:ext cx="6107762" cy="1200505"/>
          </a:xfrm>
          <a:prstGeom prst="rect">
            <a:avLst/>
          </a:prstGeom>
          <a:noFill/>
          <a:ln>
            <a:noFill/>
          </a:ln>
        </p:spPr>
        <p:txBody>
          <a:bodyPr lIns="106916" tIns="106916" rIns="106916" bIns="106916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4000" dirty="0"/>
              <a:t>Software Testing</a:t>
            </a:r>
          </a:p>
          <a:p>
            <a:pPr algn="ctr"/>
            <a:r>
              <a:rPr lang="en-US" sz="4000" dirty="0"/>
              <a:t>- Blackbox Testing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1915204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364516" y="1291163"/>
            <a:ext cx="9964368" cy="669741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r>
              <a:rPr lang="en"/>
              <a:t>Black Box Testing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364515" y="2118487"/>
            <a:ext cx="10185227" cy="3995290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pPr marL="0" indent="0">
              <a:spcBef>
                <a:spcPts val="1052"/>
              </a:spcBef>
              <a:buClr>
                <a:schemeClr val="dk1"/>
              </a:buClr>
              <a:buSzPts val="1100"/>
              <a:buNone/>
            </a:pPr>
            <a:r>
              <a:rPr lang="en" sz="2339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Focus: I/O behavior</a:t>
            </a:r>
            <a:endParaRPr sz="2339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indent="0">
              <a:spcBef>
                <a:spcPts val="1871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3D5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If for any given input, we can predict the output, then the component passes the test</a:t>
            </a:r>
            <a:endParaRPr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indent="0">
              <a:spcBef>
                <a:spcPts val="1871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3D5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Requires test oracle</a:t>
            </a:r>
            <a:endParaRPr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indent="0">
              <a:spcBef>
                <a:spcPts val="1871"/>
              </a:spcBef>
              <a:buClr>
                <a:schemeClr val="dk1"/>
              </a:buClr>
              <a:buSzPts val="1100"/>
              <a:buNone/>
            </a:pPr>
            <a:r>
              <a:rPr lang="en" sz="2339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Goal: Reduce #test cases by equivalence partitioning:</a:t>
            </a:r>
            <a:endParaRPr sz="2339"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indent="0">
              <a:spcBef>
                <a:spcPts val="1871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3D5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Divide input conditions into </a:t>
            </a:r>
            <a:r>
              <a:rPr lang="en" b="1" dirty="0">
                <a:solidFill>
                  <a:srgbClr val="FF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equivalence classes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indent="0">
              <a:spcBef>
                <a:spcPts val="1871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3D5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" dirty="0"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Choose test cases for each equivalence class </a:t>
            </a:r>
            <a:endParaRPr dirty="0">
              <a:latin typeface="Arial" panose="020B0604020202020204" pitchFamily="34" charset="0"/>
              <a:ea typeface="Verdana"/>
              <a:cs typeface="Arial" panose="020B0604020202020204" pitchFamily="34" charset="0"/>
              <a:sym typeface="Verdana"/>
            </a:endParaRPr>
          </a:p>
          <a:p>
            <a:pPr marL="0" indent="0">
              <a:spcBef>
                <a:spcPts val="1871"/>
              </a:spcBef>
              <a:spcAft>
                <a:spcPts val="1871"/>
              </a:spcAft>
              <a:buNone/>
            </a:pPr>
            <a:endParaRPr sz="187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D7D662-D256-F249-84BD-9F72C2AED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2881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003A-00C9-624A-8BE1-1AFD1670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Equivalence Partitioning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3616E5-BF8E-2143-97CB-A5DCC36641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 input is valid across range of values</a:t>
            </a:r>
          </a:p>
          <a:p>
            <a:pPr lvl="1"/>
            <a:r>
              <a:rPr lang="en-US" dirty="0"/>
              <a:t>Design test cases from  3 equivalence classes:</a:t>
            </a:r>
          </a:p>
          <a:p>
            <a:pPr lvl="2"/>
            <a:r>
              <a:rPr lang="en-US" dirty="0"/>
              <a:t>Below, within, and above: the range</a:t>
            </a:r>
          </a:p>
          <a:p>
            <a:r>
              <a:rPr lang="en-US" dirty="0"/>
              <a:t>If input is only valid,  if it is a member of  a discrete set</a:t>
            </a:r>
          </a:p>
          <a:p>
            <a:pPr lvl="1"/>
            <a:r>
              <a:rPr lang="en-US" dirty="0"/>
              <a:t>Design test cases from 2 equivalence classes:</a:t>
            </a:r>
          </a:p>
          <a:p>
            <a:pPr lvl="2"/>
            <a:r>
              <a:rPr lang="en-US" dirty="0"/>
              <a:t>Valid and invalid: discrete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9FA37-A68D-254C-A70A-E268B3E5E4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30E56AF-782B-764E-BC1A-5CD6EB6CC8BF}"/>
              </a:ext>
            </a:extLst>
          </p:cNvPr>
          <p:cNvPicPr>
            <a:picLocks noGrp="1" noChangeAspect="1" noChangeArrowheads="1"/>
          </p:cNvPicPr>
          <p:nvPr>
            <p:ph sz="half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55" y="1916724"/>
            <a:ext cx="4813445" cy="37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96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latin typeface="Arial"/>
                <a:cs typeface="Arial"/>
              </a:rPr>
              <a:t>E</a:t>
            </a:r>
            <a:r>
              <a:rPr sz="3600" b="1" spc="-15" dirty="0">
                <a:latin typeface="Arial"/>
                <a:cs typeface="Arial"/>
              </a:rPr>
              <a:t>xa</a:t>
            </a:r>
            <a:r>
              <a:rPr sz="3600" b="1" spc="-25" dirty="0">
                <a:latin typeface="Arial"/>
                <a:cs typeface="Arial"/>
              </a:rPr>
              <a:t>m</a:t>
            </a:r>
            <a:r>
              <a:rPr sz="3600" b="1" spc="-15" dirty="0">
                <a:latin typeface="Arial"/>
                <a:cs typeface="Arial"/>
              </a:rPr>
              <a:t>p</a:t>
            </a:r>
            <a:r>
              <a:rPr sz="3600" b="1" spc="-10" dirty="0">
                <a:latin typeface="Arial"/>
                <a:cs typeface="Arial"/>
              </a:rPr>
              <a:t>l</a:t>
            </a:r>
            <a:r>
              <a:rPr sz="3600" b="1" spc="0" dirty="0">
                <a:latin typeface="Arial"/>
                <a:cs typeface="Arial"/>
              </a:rPr>
              <a:t>e</a:t>
            </a:r>
            <a:r>
              <a:rPr lang="en-US" sz="3600" spc="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–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I</a:t>
            </a:r>
            <a:r>
              <a:rPr sz="3600" b="1" spc="-15" dirty="0">
                <a:latin typeface="Arial"/>
                <a:cs typeface="Arial"/>
              </a:rPr>
              <a:t>n</a:t>
            </a:r>
            <a:r>
              <a:rPr sz="3600" b="1" spc="-20" dirty="0">
                <a:latin typeface="Arial"/>
                <a:cs typeface="Arial"/>
              </a:rPr>
              <a:t>s</a:t>
            </a:r>
            <a:r>
              <a:rPr sz="3600" b="1" spc="-15" dirty="0">
                <a:latin typeface="Arial"/>
                <a:cs typeface="Arial"/>
              </a:rPr>
              <a:t>ur</a:t>
            </a:r>
            <a:r>
              <a:rPr sz="3600" b="1" spc="-20" dirty="0">
                <a:latin typeface="Arial"/>
                <a:cs typeface="Arial"/>
              </a:rPr>
              <a:t>a</a:t>
            </a:r>
            <a:r>
              <a:rPr sz="3600" b="1" spc="-15" dirty="0">
                <a:latin typeface="Arial"/>
                <a:cs typeface="Arial"/>
              </a:rPr>
              <a:t>n</a:t>
            </a:r>
            <a:r>
              <a:rPr sz="3600" b="1" spc="-20" dirty="0">
                <a:latin typeface="Arial"/>
                <a:cs typeface="Arial"/>
              </a:rPr>
              <a:t>c</a:t>
            </a:r>
            <a:r>
              <a:rPr sz="3600" b="1" spc="0" dirty="0">
                <a:latin typeface="Arial"/>
                <a:cs typeface="Arial"/>
              </a:rPr>
              <a:t>e</a:t>
            </a:r>
            <a:r>
              <a:rPr sz="3600" b="1" spc="-20" dirty="0">
                <a:latin typeface="Arial"/>
                <a:cs typeface="Arial"/>
              </a:rPr>
              <a:t> Sys</a:t>
            </a:r>
            <a:r>
              <a:rPr sz="3600" b="1" spc="-10" dirty="0">
                <a:latin typeface="Arial"/>
                <a:cs typeface="Arial"/>
              </a:rPr>
              <a:t>t</a:t>
            </a:r>
            <a:r>
              <a:rPr sz="3600" b="1" spc="-20" dirty="0">
                <a:latin typeface="Arial"/>
                <a:cs typeface="Arial"/>
              </a:rPr>
              <a:t>e</a:t>
            </a:r>
            <a:r>
              <a:rPr sz="3600" b="1" spc="0" dirty="0">
                <a:latin typeface="Arial"/>
                <a:cs typeface="Arial"/>
              </a:rPr>
              <a:t>m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245" y="1720850"/>
            <a:ext cx="8504555" cy="3916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ifi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0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000" spc="3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650"/>
              </a:lnSpc>
              <a:spcBef>
                <a:spcPts val="45"/>
              </a:spcBef>
              <a:buFont typeface="Arial"/>
              <a:buChar char="•"/>
            </a:pPr>
            <a:endParaRPr sz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6769" marR="1242695" lvl="1" indent="-313055">
              <a:lnSpc>
                <a:spcPct val="100699"/>
              </a:lnSpc>
              <a:buFont typeface="Arial"/>
              <a:buChar char="–"/>
              <a:tabLst>
                <a:tab pos="826769" algn="l"/>
              </a:tabLst>
            </a:pP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Sys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6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ha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 r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700"/>
              </a:lnSpc>
              <a:spcBef>
                <a:spcPts val="19"/>
              </a:spcBef>
              <a:buFont typeface="Arial"/>
              <a:buChar char="–"/>
            </a:pPr>
            <a:endParaRPr sz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ifi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0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000" spc="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700"/>
              </a:lnSpc>
              <a:spcBef>
                <a:spcPts val="19"/>
              </a:spcBef>
              <a:buFont typeface="Arial"/>
              <a:buChar char="•"/>
            </a:pPr>
            <a:endParaRPr sz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6769" marR="12700" lvl="1" indent="-313055">
              <a:lnSpc>
                <a:spcPct val="100000"/>
              </a:lnSpc>
              <a:buFont typeface="Arial"/>
              <a:buChar char="–"/>
              <a:tabLst>
                <a:tab pos="826769" algn="l"/>
              </a:tabLst>
            </a:pP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16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6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650"/>
              </a:lnSpc>
              <a:spcBef>
                <a:spcPts val="45"/>
              </a:spcBef>
              <a:buFont typeface="Arial"/>
              <a:buChar char="–"/>
            </a:pPr>
            <a:endParaRPr sz="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6769" marR="428625" lvl="1" indent="-313055">
              <a:lnSpc>
                <a:spcPct val="100699"/>
              </a:lnSpc>
              <a:buFont typeface="Arial"/>
              <a:buChar char="–"/>
              <a:tabLst>
                <a:tab pos="826769" algn="l"/>
              </a:tabLst>
            </a:pP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-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16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6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spc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1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spc="25" dirty="0">
                <a:latin typeface="Arial" panose="020B0604020202020204" pitchFamily="34" charset="0"/>
                <a:cs typeface="Arial" panose="020B0604020202020204" pitchFamily="34" charset="0"/>
              </a:rPr>
              <a:t>on.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82032" y="177800"/>
            <a:ext cx="2458967" cy="2475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5D8BA13-6897-4543-B4CE-FC3FB573A8F5}"/>
              </a:ext>
            </a:extLst>
          </p:cNvPr>
          <p:cNvSpPr txBox="1"/>
          <p:nvPr/>
        </p:nvSpPr>
        <p:spPr>
          <a:xfrm>
            <a:off x="1071246" y="3889618"/>
            <a:ext cx="3437254" cy="25175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12700" marR="990600" algn="just">
              <a:lnSpc>
                <a:spcPct val="120700"/>
              </a:lnSpc>
            </a:pPr>
            <a:r>
              <a:rPr sz="1600" u="sng" spc="5" dirty="0">
                <a:latin typeface="Arial"/>
                <a:cs typeface="Arial"/>
              </a:rPr>
              <a:t>I</a:t>
            </a:r>
            <a:r>
              <a:rPr sz="1600" u="sng" spc="25" dirty="0">
                <a:latin typeface="Arial"/>
                <a:cs typeface="Arial"/>
              </a:rPr>
              <a:t>npu</a:t>
            </a:r>
            <a:r>
              <a:rPr sz="1600" u="sng" spc="5" dirty="0">
                <a:latin typeface="Arial"/>
                <a:cs typeface="Arial"/>
              </a:rPr>
              <a:t>t</a:t>
            </a:r>
            <a:r>
              <a:rPr sz="1600" spc="0" dirty="0">
                <a:latin typeface="Arial"/>
                <a:cs typeface="Arial"/>
              </a:rPr>
              <a:t>: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20" dirty="0">
                <a:latin typeface="Arial"/>
                <a:cs typeface="Arial"/>
              </a:rPr>
              <a:t>G</a:t>
            </a:r>
            <a:r>
              <a:rPr sz="1600" spc="25" dirty="0">
                <a:latin typeface="Arial"/>
                <a:cs typeface="Arial"/>
              </a:rPr>
              <a:t>ende</a:t>
            </a:r>
            <a:r>
              <a:rPr sz="1600" spc="0" dirty="0">
                <a:latin typeface="Arial"/>
                <a:cs typeface="Arial"/>
              </a:rPr>
              <a:t>r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&amp;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A</a:t>
            </a:r>
            <a:r>
              <a:rPr sz="1600" spc="25" dirty="0">
                <a:latin typeface="Arial"/>
                <a:cs typeface="Arial"/>
              </a:rPr>
              <a:t>g</a:t>
            </a:r>
            <a:r>
              <a:rPr sz="1600" spc="0" dirty="0">
                <a:latin typeface="Arial"/>
                <a:cs typeface="Arial"/>
              </a:rPr>
              <a:t>e </a:t>
            </a:r>
            <a:endParaRPr lang="en-US" sz="1600" spc="0" dirty="0">
              <a:latin typeface="Arial"/>
              <a:cs typeface="Arial"/>
            </a:endParaRPr>
          </a:p>
          <a:p>
            <a:pPr marL="12700" marR="990600" algn="just">
              <a:lnSpc>
                <a:spcPct val="120700"/>
              </a:lnSpc>
            </a:pPr>
            <a:r>
              <a:rPr sz="1600" u="sng" spc="20" dirty="0">
                <a:latin typeface="Arial"/>
                <a:cs typeface="Arial"/>
              </a:rPr>
              <a:t>O</a:t>
            </a:r>
            <a:r>
              <a:rPr sz="1600" u="sng" spc="25" dirty="0">
                <a:latin typeface="Arial"/>
                <a:cs typeface="Arial"/>
              </a:rPr>
              <a:t>u</a:t>
            </a:r>
            <a:r>
              <a:rPr sz="1600" u="sng" spc="5" dirty="0">
                <a:latin typeface="Arial"/>
                <a:cs typeface="Arial"/>
              </a:rPr>
              <a:t>t</a:t>
            </a:r>
            <a:r>
              <a:rPr sz="1600" u="sng" spc="25" dirty="0">
                <a:latin typeface="Arial"/>
                <a:cs typeface="Arial"/>
              </a:rPr>
              <a:t>pu</a:t>
            </a:r>
            <a:r>
              <a:rPr sz="1600" u="sng" spc="5" dirty="0">
                <a:latin typeface="Arial"/>
                <a:cs typeface="Arial"/>
              </a:rPr>
              <a:t>t</a:t>
            </a:r>
            <a:r>
              <a:rPr sz="1600" spc="0" dirty="0">
                <a:latin typeface="Arial"/>
                <a:cs typeface="Arial"/>
              </a:rPr>
              <a:t>:</a:t>
            </a:r>
            <a:r>
              <a:rPr lang="en-US" sz="1600" spc="15" dirty="0">
                <a:latin typeface="Arial"/>
                <a:cs typeface="Arial"/>
              </a:rPr>
              <a:t> </a:t>
            </a:r>
            <a:r>
              <a:rPr sz="1600" spc="25" dirty="0">
                <a:latin typeface="Arial"/>
                <a:cs typeface="Arial"/>
              </a:rPr>
              <a:t>a</a:t>
            </a:r>
            <a:r>
              <a:rPr sz="1600" spc="15" dirty="0">
                <a:latin typeface="Arial"/>
                <a:cs typeface="Arial"/>
              </a:rPr>
              <a:t>cc</a:t>
            </a:r>
            <a:r>
              <a:rPr sz="1600" spc="25" dirty="0">
                <a:latin typeface="Arial"/>
                <a:cs typeface="Arial"/>
              </a:rPr>
              <a:t>ep</a:t>
            </a:r>
            <a:r>
              <a:rPr sz="1600" spc="5" dirty="0">
                <a:latin typeface="Arial"/>
                <a:cs typeface="Arial"/>
              </a:rPr>
              <a:t>t/</a:t>
            </a:r>
            <a:r>
              <a:rPr sz="1600" spc="15" dirty="0">
                <a:latin typeface="Arial"/>
                <a:cs typeface="Arial"/>
              </a:rPr>
              <a:t>r</a:t>
            </a:r>
            <a:r>
              <a:rPr sz="1600" spc="25" dirty="0">
                <a:latin typeface="Arial"/>
                <a:cs typeface="Arial"/>
              </a:rPr>
              <a:t>e</a:t>
            </a:r>
            <a:r>
              <a:rPr sz="1600" spc="5" dirty="0">
                <a:latin typeface="Arial"/>
                <a:cs typeface="Arial"/>
              </a:rPr>
              <a:t>j</a:t>
            </a:r>
            <a:r>
              <a:rPr sz="1600" spc="25" dirty="0">
                <a:latin typeface="Arial"/>
                <a:cs typeface="Arial"/>
              </a:rPr>
              <a:t>e</a:t>
            </a:r>
            <a:r>
              <a:rPr sz="1600" spc="15" dirty="0">
                <a:latin typeface="Arial"/>
                <a:cs typeface="Arial"/>
              </a:rPr>
              <a:t>c</a:t>
            </a:r>
            <a:r>
              <a:rPr sz="1600" spc="0" dirty="0">
                <a:latin typeface="Arial"/>
                <a:cs typeface="Arial"/>
              </a:rPr>
              <a:t>t</a:t>
            </a:r>
            <a:endParaRPr lang="en-US" sz="1600" dirty="0">
              <a:latin typeface="Arial"/>
              <a:cs typeface="Arial"/>
            </a:endParaRPr>
          </a:p>
          <a:p>
            <a:pPr marL="12700" marR="990600" algn="just">
              <a:lnSpc>
                <a:spcPct val="120700"/>
              </a:lnSpc>
            </a:pPr>
            <a:r>
              <a:rPr lang="en-US" sz="1600" b="1" u="sng" spc="25" dirty="0">
                <a:latin typeface="Arial"/>
                <a:cs typeface="Arial"/>
              </a:rPr>
              <a:t>Equivalence </a:t>
            </a:r>
            <a:r>
              <a:rPr sz="1600" b="1" u="sng" spc="25" dirty="0">
                <a:latin typeface="Arial"/>
                <a:cs typeface="Arial"/>
              </a:rPr>
              <a:t>C</a:t>
            </a:r>
            <a:r>
              <a:rPr sz="1600" b="1" u="sng" spc="5" dirty="0">
                <a:latin typeface="Arial"/>
                <a:cs typeface="Arial"/>
              </a:rPr>
              <a:t>l</a:t>
            </a:r>
            <a:r>
              <a:rPr sz="1600" b="1" u="sng" spc="25" dirty="0">
                <a:latin typeface="Arial"/>
                <a:cs typeface="Arial"/>
              </a:rPr>
              <a:t>asse</a:t>
            </a:r>
            <a:r>
              <a:rPr sz="1600" b="1" u="sng" spc="0" dirty="0">
                <a:latin typeface="Arial"/>
                <a:cs typeface="Arial"/>
              </a:rPr>
              <a:t>s</a:t>
            </a:r>
            <a:r>
              <a:rPr lang="en-US" sz="1600" b="1" u="sng" spc="0" dirty="0">
                <a:latin typeface="Arial"/>
                <a:cs typeface="Arial"/>
              </a:rPr>
              <a:t>:</a:t>
            </a:r>
            <a:endParaRPr sz="1600" u="sng" dirty="0">
              <a:latin typeface="Arial"/>
              <a:cs typeface="Arial"/>
            </a:endParaRPr>
          </a:p>
          <a:p>
            <a:pPr marL="12700" marR="385445">
              <a:lnSpc>
                <a:spcPct val="120000"/>
              </a:lnSpc>
              <a:spcBef>
                <a:spcPts val="15"/>
              </a:spcBef>
            </a:pP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1</a:t>
            </a:r>
            <a:r>
              <a:rPr sz="1400" spc="0" dirty="0">
                <a:latin typeface="Arial"/>
                <a:cs typeface="Arial"/>
              </a:rPr>
              <a:t>: I</a:t>
            </a:r>
            <a:r>
              <a:rPr sz="1400" spc="10" dirty="0">
                <a:latin typeface="Arial"/>
                <a:cs typeface="Arial"/>
              </a:rPr>
              <a:t>npu</a:t>
            </a:r>
            <a:r>
              <a:rPr sz="1400" spc="0" dirty="0">
                <a:latin typeface="Arial"/>
                <a:cs typeface="Arial"/>
              </a:rPr>
              <a:t>t: </a:t>
            </a:r>
            <a:r>
              <a:rPr sz="1400" spc="10" dirty="0">
                <a:latin typeface="Arial"/>
                <a:cs typeface="Arial"/>
              </a:rPr>
              <a:t>Ma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v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8</a:t>
            </a:r>
            <a:r>
              <a:rPr sz="1400" spc="0" dirty="0">
                <a:latin typeface="Arial"/>
                <a:cs typeface="Arial"/>
              </a:rPr>
              <a:t>0 </a:t>
            </a:r>
            <a:endParaRPr lang="en-US" sz="1400" spc="0" dirty="0">
              <a:latin typeface="Arial"/>
              <a:cs typeface="Arial"/>
            </a:endParaRPr>
          </a:p>
          <a:p>
            <a:pPr marL="12700" marR="385445">
              <a:lnSpc>
                <a:spcPct val="120000"/>
              </a:lnSpc>
              <a:spcBef>
                <a:spcPts val="15"/>
              </a:spcBef>
            </a:pP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2</a:t>
            </a:r>
            <a:r>
              <a:rPr sz="1400" spc="0" dirty="0">
                <a:latin typeface="Arial"/>
                <a:cs typeface="Arial"/>
              </a:rPr>
              <a:t>: I</a:t>
            </a:r>
            <a:r>
              <a:rPr sz="1400" spc="10" dirty="0">
                <a:latin typeface="Arial"/>
                <a:cs typeface="Arial"/>
              </a:rPr>
              <a:t>npu</a:t>
            </a:r>
            <a:r>
              <a:rPr sz="1400" spc="0" dirty="0">
                <a:latin typeface="Arial"/>
                <a:cs typeface="Arial"/>
              </a:rPr>
              <a:t>t: </a:t>
            </a:r>
            <a:r>
              <a:rPr sz="1400" spc="10" dirty="0">
                <a:latin typeface="Arial"/>
                <a:cs typeface="Arial"/>
              </a:rPr>
              <a:t>Ma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8</a:t>
            </a:r>
            <a:r>
              <a:rPr sz="1400" spc="0" dirty="0">
                <a:latin typeface="Arial"/>
                <a:cs typeface="Arial"/>
              </a:rPr>
              <a:t>0</a:t>
            </a:r>
            <a:r>
              <a:rPr sz="1400" spc="10" dirty="0">
                <a:latin typeface="Arial"/>
                <a:cs typeface="Arial"/>
              </a:rPr>
              <a:t> o</a:t>
            </a:r>
            <a:r>
              <a:rPr sz="1400" spc="0" dirty="0">
                <a:latin typeface="Arial"/>
                <a:cs typeface="Arial"/>
              </a:rPr>
              <a:t>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unde</a:t>
            </a:r>
            <a:r>
              <a:rPr sz="1400" spc="0" dirty="0">
                <a:latin typeface="Arial"/>
                <a:cs typeface="Arial"/>
              </a:rPr>
              <a:t>r </a:t>
            </a:r>
            <a:endParaRPr lang="en-US" sz="1400" spc="0" dirty="0">
              <a:latin typeface="Arial"/>
              <a:cs typeface="Arial"/>
            </a:endParaRPr>
          </a:p>
          <a:p>
            <a:pPr marL="12700" marR="385445">
              <a:lnSpc>
                <a:spcPct val="120000"/>
              </a:lnSpc>
              <a:spcBef>
                <a:spcPts val="15"/>
              </a:spcBef>
            </a:pP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3</a:t>
            </a:r>
            <a:r>
              <a:rPr sz="1400" spc="0" dirty="0">
                <a:latin typeface="Arial"/>
                <a:cs typeface="Arial"/>
              </a:rPr>
              <a:t>: I</a:t>
            </a:r>
            <a:r>
              <a:rPr sz="1400" spc="10" dirty="0">
                <a:latin typeface="Arial"/>
                <a:cs typeface="Arial"/>
              </a:rPr>
              <a:t>npu</a:t>
            </a:r>
            <a:r>
              <a:rPr sz="1400" spc="0" dirty="0">
                <a:latin typeface="Arial"/>
                <a:cs typeface="Arial"/>
              </a:rPr>
              <a:t>t: </a:t>
            </a:r>
            <a:r>
              <a:rPr sz="1400" spc="5" dirty="0">
                <a:latin typeface="Arial"/>
                <a:cs typeface="Arial"/>
              </a:rPr>
              <a:t>F</a:t>
            </a:r>
            <a:r>
              <a:rPr sz="1400" spc="10" dirty="0">
                <a:latin typeface="Arial"/>
                <a:cs typeface="Arial"/>
              </a:rPr>
              <a:t>ema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o</a:t>
            </a:r>
            <a:r>
              <a:rPr sz="1400" spc="5" dirty="0">
                <a:latin typeface="Arial"/>
                <a:cs typeface="Arial"/>
              </a:rPr>
              <a:t>v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8</a:t>
            </a:r>
            <a:r>
              <a:rPr sz="1400" spc="0" dirty="0">
                <a:latin typeface="Arial"/>
                <a:cs typeface="Arial"/>
              </a:rPr>
              <a:t>5</a:t>
            </a:r>
            <a:endParaRPr sz="1400" dirty="0">
              <a:latin typeface="Arial"/>
              <a:cs typeface="Arial"/>
            </a:endParaRPr>
          </a:p>
          <a:p>
            <a:pPr marL="12700" marR="12700">
              <a:lnSpc>
                <a:spcPct val="120000"/>
              </a:lnSpc>
            </a:pP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4</a:t>
            </a:r>
            <a:r>
              <a:rPr sz="1400" spc="0" dirty="0">
                <a:latin typeface="Arial"/>
                <a:cs typeface="Arial"/>
              </a:rPr>
              <a:t>: I</a:t>
            </a:r>
            <a:r>
              <a:rPr sz="1400" spc="10" dirty="0">
                <a:latin typeface="Arial"/>
                <a:cs typeface="Arial"/>
              </a:rPr>
              <a:t>npu</a:t>
            </a:r>
            <a:r>
              <a:rPr sz="1400" spc="0" dirty="0">
                <a:latin typeface="Arial"/>
                <a:cs typeface="Arial"/>
              </a:rPr>
              <a:t>t: </a:t>
            </a:r>
            <a:r>
              <a:rPr sz="1400" spc="5" dirty="0">
                <a:latin typeface="Arial"/>
                <a:cs typeface="Arial"/>
              </a:rPr>
              <a:t>F</a:t>
            </a:r>
            <a:r>
              <a:rPr sz="1400" spc="10" dirty="0">
                <a:latin typeface="Arial"/>
                <a:cs typeface="Arial"/>
              </a:rPr>
              <a:t>ema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8</a:t>
            </a:r>
            <a:r>
              <a:rPr sz="1400" spc="0" dirty="0">
                <a:latin typeface="Arial"/>
                <a:cs typeface="Arial"/>
              </a:rPr>
              <a:t>5</a:t>
            </a:r>
            <a:r>
              <a:rPr sz="1400" spc="10" dirty="0">
                <a:latin typeface="Arial"/>
                <a:cs typeface="Arial"/>
              </a:rPr>
              <a:t> o</a:t>
            </a:r>
            <a:r>
              <a:rPr sz="1400" spc="0" dirty="0">
                <a:latin typeface="Arial"/>
                <a:cs typeface="Arial"/>
              </a:rPr>
              <a:t>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unde</a:t>
            </a:r>
            <a:r>
              <a:rPr sz="1400" spc="0" dirty="0">
                <a:latin typeface="Arial"/>
                <a:cs typeface="Arial"/>
              </a:rPr>
              <a:t>r </a:t>
            </a:r>
            <a:endParaRPr lang="en-US" sz="1400" spc="0" dirty="0">
              <a:latin typeface="Arial"/>
              <a:cs typeface="Arial"/>
            </a:endParaRPr>
          </a:p>
          <a:p>
            <a:pPr marL="12700" marR="12700">
              <a:lnSpc>
                <a:spcPct val="120000"/>
              </a:lnSpc>
            </a:pP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5</a:t>
            </a:r>
            <a:r>
              <a:rPr sz="1400" spc="0" dirty="0">
                <a:latin typeface="Arial"/>
                <a:cs typeface="Arial"/>
              </a:rPr>
              <a:t>: </a:t>
            </a:r>
            <a:r>
              <a:rPr sz="1400" spc="5" dirty="0">
                <a:latin typeface="Arial"/>
                <a:cs typeface="Arial"/>
              </a:rPr>
              <a:t>O</a:t>
            </a:r>
            <a:r>
              <a:rPr sz="1400" spc="10" dirty="0">
                <a:latin typeface="Arial"/>
                <a:cs typeface="Arial"/>
              </a:rPr>
              <a:t>u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10" dirty="0">
                <a:latin typeface="Arial"/>
                <a:cs typeface="Arial"/>
              </a:rPr>
              <a:t>pu</a:t>
            </a:r>
            <a:r>
              <a:rPr sz="1400" spc="0" dirty="0">
                <a:latin typeface="Arial"/>
                <a:cs typeface="Arial"/>
              </a:rPr>
              <a:t>t:</a:t>
            </a:r>
            <a:r>
              <a:rPr sz="1400" spc="5" dirty="0">
                <a:latin typeface="Arial"/>
                <a:cs typeface="Arial"/>
              </a:rPr>
              <a:t> “</a:t>
            </a:r>
            <a:r>
              <a:rPr sz="1400" spc="1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cc</a:t>
            </a:r>
            <a:r>
              <a:rPr sz="1400" spc="10" dirty="0">
                <a:latin typeface="Arial"/>
                <a:cs typeface="Arial"/>
              </a:rPr>
              <a:t>ep</a:t>
            </a:r>
            <a:r>
              <a:rPr sz="1400" spc="0" dirty="0">
                <a:latin typeface="Arial"/>
                <a:cs typeface="Arial"/>
              </a:rPr>
              <a:t>t”</a:t>
            </a:r>
            <a:endParaRPr lang="en-US" sz="100" dirty="0"/>
          </a:p>
          <a:p>
            <a:pPr marL="12700" marR="12700">
              <a:lnSpc>
                <a:spcPct val="120000"/>
              </a:lnSpc>
            </a:pP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6</a:t>
            </a:r>
            <a:r>
              <a:rPr sz="1400" spc="0" dirty="0">
                <a:latin typeface="Arial"/>
                <a:cs typeface="Arial"/>
              </a:rPr>
              <a:t>: </a:t>
            </a:r>
            <a:r>
              <a:rPr sz="1400" spc="5" dirty="0">
                <a:latin typeface="Arial"/>
                <a:cs typeface="Arial"/>
              </a:rPr>
              <a:t>O</a:t>
            </a:r>
            <a:r>
              <a:rPr sz="1400" spc="10" dirty="0">
                <a:latin typeface="Arial"/>
                <a:cs typeface="Arial"/>
              </a:rPr>
              <a:t>u</a:t>
            </a:r>
            <a:r>
              <a:rPr sz="1400" spc="0" dirty="0">
                <a:latin typeface="Arial"/>
                <a:cs typeface="Arial"/>
              </a:rPr>
              <a:t>t</a:t>
            </a:r>
            <a:r>
              <a:rPr sz="1400" spc="10" dirty="0">
                <a:latin typeface="Arial"/>
                <a:cs typeface="Arial"/>
              </a:rPr>
              <a:t>pu</a:t>
            </a:r>
            <a:r>
              <a:rPr sz="1400" spc="0" dirty="0">
                <a:latin typeface="Arial"/>
                <a:cs typeface="Arial"/>
              </a:rPr>
              <a:t>t:</a:t>
            </a:r>
            <a:r>
              <a:rPr sz="1400" spc="5" dirty="0">
                <a:latin typeface="Arial"/>
                <a:cs typeface="Arial"/>
              </a:rPr>
              <a:t> “r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0" dirty="0">
                <a:latin typeface="Arial"/>
                <a:cs typeface="Arial"/>
              </a:rPr>
              <a:t>t”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F9D2549-5C04-B04A-82EC-DF9D9AD61609}"/>
              </a:ext>
            </a:extLst>
          </p:cNvPr>
          <p:cNvSpPr txBox="1"/>
          <p:nvPr/>
        </p:nvSpPr>
        <p:spPr>
          <a:xfrm>
            <a:off x="5824418" y="3854450"/>
            <a:ext cx="2722682" cy="25527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19500"/>
              </a:lnSpc>
            </a:pPr>
            <a:r>
              <a:rPr sz="1600" b="1" spc="20" dirty="0">
                <a:latin typeface="Arial"/>
                <a:cs typeface="Arial"/>
              </a:rPr>
              <a:t>T</a:t>
            </a:r>
            <a:r>
              <a:rPr sz="1600" b="1" spc="25" dirty="0">
                <a:latin typeface="Arial"/>
                <a:cs typeface="Arial"/>
              </a:rPr>
              <a:t>es</a:t>
            </a:r>
            <a:r>
              <a:rPr sz="1600" b="1" spc="0" dirty="0">
                <a:latin typeface="Arial"/>
                <a:cs typeface="Arial"/>
              </a:rPr>
              <a:t>t</a:t>
            </a:r>
            <a:r>
              <a:rPr sz="1600" b="1" spc="25" dirty="0">
                <a:latin typeface="Arial"/>
                <a:cs typeface="Arial"/>
              </a:rPr>
              <a:t> Case</a:t>
            </a:r>
            <a:r>
              <a:rPr sz="1600" b="1" spc="0" dirty="0">
                <a:latin typeface="Arial"/>
                <a:cs typeface="Arial"/>
              </a:rPr>
              <a:t>s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0" dirty="0">
                <a:latin typeface="Arial"/>
                <a:cs typeface="Arial"/>
              </a:rPr>
              <a:t>–</a:t>
            </a:r>
            <a:r>
              <a:rPr sz="1600" b="1" spc="35" dirty="0">
                <a:latin typeface="Arial"/>
                <a:cs typeface="Arial"/>
              </a:rPr>
              <a:t> </a:t>
            </a:r>
            <a:endParaRPr lang="en-US" sz="1600" b="1" spc="35" dirty="0">
              <a:latin typeface="Arial"/>
              <a:cs typeface="Arial"/>
            </a:endParaRPr>
          </a:p>
          <a:p>
            <a:pPr marL="12700" marR="12700">
              <a:lnSpc>
                <a:spcPct val="119500"/>
              </a:lnSpc>
            </a:pPr>
            <a:r>
              <a:rPr sz="1600" u="sng" spc="15" dirty="0">
                <a:latin typeface="Arial"/>
                <a:cs typeface="Arial"/>
              </a:rPr>
              <a:t>V</a:t>
            </a:r>
            <a:r>
              <a:rPr sz="1600" u="sng" spc="25" dirty="0">
                <a:latin typeface="Arial"/>
                <a:cs typeface="Arial"/>
              </a:rPr>
              <a:t>a</a:t>
            </a:r>
            <a:r>
              <a:rPr sz="1600" u="sng" spc="5" dirty="0">
                <a:latin typeface="Arial"/>
                <a:cs typeface="Arial"/>
              </a:rPr>
              <a:t>li</a:t>
            </a:r>
            <a:r>
              <a:rPr sz="1600" u="sng" spc="25" dirty="0">
                <a:latin typeface="Arial"/>
                <a:cs typeface="Arial"/>
              </a:rPr>
              <a:t>d</a:t>
            </a:r>
            <a:r>
              <a:rPr sz="1600" u="sng" spc="0" dirty="0">
                <a:latin typeface="Arial"/>
                <a:cs typeface="Arial"/>
              </a:rPr>
              <a:t>:</a:t>
            </a:r>
            <a:r>
              <a:rPr sz="1600" spc="0" dirty="0">
                <a:latin typeface="Arial"/>
                <a:cs typeface="Arial"/>
              </a:rPr>
              <a:t> </a:t>
            </a:r>
            <a:endParaRPr lang="en-US" sz="1600" spc="0" dirty="0">
              <a:latin typeface="Arial"/>
              <a:cs typeface="Arial"/>
            </a:endParaRPr>
          </a:p>
          <a:p>
            <a:pPr marL="12700" marR="12700">
              <a:lnSpc>
                <a:spcPct val="119500"/>
              </a:lnSpc>
            </a:pPr>
            <a:r>
              <a:rPr sz="1400" spc="5" dirty="0">
                <a:latin typeface="Arial"/>
                <a:cs typeface="Arial"/>
              </a:rPr>
              <a:t>T</a:t>
            </a: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1</a:t>
            </a:r>
            <a:r>
              <a:rPr sz="1400" spc="0" dirty="0">
                <a:latin typeface="Arial"/>
                <a:cs typeface="Arial"/>
              </a:rPr>
              <a:t>: </a:t>
            </a:r>
            <a:r>
              <a:rPr sz="1400" spc="15" dirty="0">
                <a:latin typeface="Arial"/>
                <a:cs typeface="Arial"/>
              </a:rPr>
              <a:t>m</a:t>
            </a:r>
            <a:r>
              <a:rPr sz="1400" spc="1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10" dirty="0">
                <a:latin typeface="Arial"/>
                <a:cs typeface="Arial"/>
              </a:rPr>
              <a:t>83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5" dirty="0">
                <a:latin typeface="Arial"/>
                <a:cs typeface="Arial"/>
              </a:rPr>
              <a:t>r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0" dirty="0">
                <a:latin typeface="Arial"/>
                <a:cs typeface="Arial"/>
              </a:rPr>
              <a:t>t </a:t>
            </a:r>
            <a:endParaRPr lang="en-US" sz="1400" spc="0" dirty="0">
              <a:latin typeface="Arial"/>
              <a:cs typeface="Arial"/>
            </a:endParaRPr>
          </a:p>
          <a:p>
            <a:pPr marL="12700" marR="12700">
              <a:lnSpc>
                <a:spcPct val="119500"/>
              </a:lnSpc>
            </a:pPr>
            <a:r>
              <a:rPr sz="1400" spc="5" dirty="0">
                <a:latin typeface="Arial"/>
                <a:cs typeface="Arial"/>
              </a:rPr>
              <a:t>T</a:t>
            </a: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2</a:t>
            </a:r>
            <a:r>
              <a:rPr sz="1400" spc="0" dirty="0">
                <a:latin typeface="Arial"/>
                <a:cs typeface="Arial"/>
              </a:rPr>
              <a:t>: </a:t>
            </a:r>
            <a:r>
              <a:rPr sz="1400" spc="15" dirty="0">
                <a:latin typeface="Arial"/>
                <a:cs typeface="Arial"/>
              </a:rPr>
              <a:t>m</a:t>
            </a:r>
            <a:r>
              <a:rPr sz="1400" spc="1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10" dirty="0">
                <a:latin typeface="Arial"/>
                <a:cs typeface="Arial"/>
              </a:rPr>
              <a:t>56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1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cc</a:t>
            </a:r>
            <a:r>
              <a:rPr sz="1400" spc="10" dirty="0">
                <a:latin typeface="Arial"/>
                <a:cs typeface="Arial"/>
              </a:rPr>
              <a:t>ep</a:t>
            </a:r>
            <a:r>
              <a:rPr sz="1400" spc="0" dirty="0">
                <a:latin typeface="Arial"/>
                <a:cs typeface="Arial"/>
              </a:rPr>
              <a:t>t </a:t>
            </a:r>
            <a:endParaRPr lang="en-US" sz="1400" spc="0" dirty="0">
              <a:latin typeface="Arial"/>
              <a:cs typeface="Arial"/>
            </a:endParaRPr>
          </a:p>
          <a:p>
            <a:pPr marL="12700" marR="12700">
              <a:lnSpc>
                <a:spcPct val="119500"/>
              </a:lnSpc>
            </a:pPr>
            <a:r>
              <a:rPr sz="1400" spc="5" dirty="0">
                <a:latin typeface="Arial"/>
                <a:cs typeface="Arial"/>
              </a:rPr>
              <a:t>T</a:t>
            </a: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3</a:t>
            </a:r>
            <a:r>
              <a:rPr sz="1400" spc="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f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15" dirty="0">
                <a:latin typeface="Arial"/>
                <a:cs typeface="Arial"/>
              </a:rPr>
              <a:t>m</a:t>
            </a:r>
            <a:r>
              <a:rPr sz="1400" spc="1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10" dirty="0">
                <a:latin typeface="Arial"/>
                <a:cs typeface="Arial"/>
              </a:rPr>
              <a:t>101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5" dirty="0">
                <a:latin typeface="Arial"/>
                <a:cs typeface="Arial"/>
              </a:rPr>
              <a:t>r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j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spc="0" dirty="0">
                <a:latin typeface="Arial"/>
                <a:cs typeface="Arial"/>
              </a:rPr>
              <a:t>t </a:t>
            </a:r>
            <a:endParaRPr lang="en-US" sz="1400" spc="0" dirty="0">
              <a:latin typeface="Arial"/>
              <a:cs typeface="Arial"/>
            </a:endParaRPr>
          </a:p>
          <a:p>
            <a:pPr marL="12700" marR="12700">
              <a:lnSpc>
                <a:spcPct val="119500"/>
              </a:lnSpc>
            </a:pPr>
            <a:r>
              <a:rPr sz="1400" spc="5" dirty="0">
                <a:latin typeface="Arial"/>
                <a:cs typeface="Arial"/>
              </a:rPr>
              <a:t>T</a:t>
            </a: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4</a:t>
            </a:r>
            <a:r>
              <a:rPr sz="1400" spc="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f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15" dirty="0">
                <a:latin typeface="Arial"/>
                <a:cs typeface="Arial"/>
              </a:rPr>
              <a:t>m</a:t>
            </a:r>
            <a:r>
              <a:rPr sz="1400" spc="1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10" dirty="0">
                <a:latin typeface="Arial"/>
                <a:cs typeface="Arial"/>
              </a:rPr>
              <a:t>83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1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cc</a:t>
            </a:r>
            <a:r>
              <a:rPr sz="1400" spc="10" dirty="0">
                <a:latin typeface="Arial"/>
                <a:cs typeface="Arial"/>
              </a:rPr>
              <a:t>ep</a:t>
            </a:r>
            <a:r>
              <a:rPr sz="1400" spc="0" dirty="0">
                <a:latin typeface="Arial"/>
                <a:cs typeface="Arial"/>
              </a:rPr>
              <a:t>t </a:t>
            </a:r>
            <a:endParaRPr lang="en-US" sz="1400" spc="0" dirty="0">
              <a:latin typeface="Arial"/>
              <a:cs typeface="Arial"/>
            </a:endParaRPr>
          </a:p>
          <a:p>
            <a:pPr marL="12700" marR="12700">
              <a:lnSpc>
                <a:spcPct val="119500"/>
              </a:lnSpc>
            </a:pPr>
            <a:r>
              <a:rPr sz="1600" u="sng" spc="-5" dirty="0">
                <a:latin typeface="Arial"/>
                <a:cs typeface="Arial"/>
              </a:rPr>
              <a:t>I</a:t>
            </a:r>
            <a:r>
              <a:rPr sz="1600" u="sng" spc="10" dirty="0">
                <a:latin typeface="Arial"/>
                <a:cs typeface="Arial"/>
              </a:rPr>
              <a:t>n</a:t>
            </a:r>
            <a:r>
              <a:rPr sz="1600" u="sng" spc="5" dirty="0">
                <a:latin typeface="Arial"/>
                <a:cs typeface="Arial"/>
              </a:rPr>
              <a:t>v</a:t>
            </a:r>
            <a:r>
              <a:rPr sz="1600" u="sng" spc="10" dirty="0">
                <a:latin typeface="Arial"/>
                <a:cs typeface="Arial"/>
              </a:rPr>
              <a:t>a</a:t>
            </a:r>
            <a:r>
              <a:rPr sz="1600" u="sng" spc="5" dirty="0">
                <a:latin typeface="Arial"/>
                <a:cs typeface="Arial"/>
              </a:rPr>
              <a:t>li</a:t>
            </a:r>
            <a:r>
              <a:rPr sz="1600" u="sng" spc="10" dirty="0">
                <a:latin typeface="Arial"/>
                <a:cs typeface="Arial"/>
              </a:rPr>
              <a:t>d</a:t>
            </a:r>
            <a:r>
              <a:rPr sz="1600" u="sng" spc="0" dirty="0">
                <a:latin typeface="Arial"/>
                <a:cs typeface="Arial"/>
              </a:rPr>
              <a:t>:</a:t>
            </a:r>
            <a:endParaRPr sz="1400" u="sng" dirty="0">
              <a:latin typeface="Arial"/>
              <a:cs typeface="Arial"/>
            </a:endParaRPr>
          </a:p>
          <a:p>
            <a:pPr>
              <a:lnSpc>
                <a:spcPts val="600"/>
              </a:lnSpc>
            </a:pPr>
            <a:endParaRPr sz="100" dirty="0"/>
          </a:p>
          <a:p>
            <a:pPr marL="12700">
              <a:lnSpc>
                <a:spcPct val="100000"/>
              </a:lnSpc>
            </a:pPr>
            <a:r>
              <a:rPr sz="1400" spc="5" dirty="0">
                <a:latin typeface="Arial"/>
                <a:cs typeface="Arial"/>
              </a:rPr>
              <a:t>T</a:t>
            </a: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5</a:t>
            </a:r>
            <a:r>
              <a:rPr sz="1400" spc="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f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15" dirty="0">
                <a:latin typeface="Arial"/>
                <a:cs typeface="Arial"/>
              </a:rPr>
              <a:t>m</a:t>
            </a:r>
            <a:r>
              <a:rPr sz="1400" spc="1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5" dirty="0">
                <a:latin typeface="Arial"/>
                <a:cs typeface="Arial"/>
              </a:rPr>
              <a:t>-</a:t>
            </a:r>
            <a:r>
              <a:rPr sz="1400" spc="10" dirty="0">
                <a:latin typeface="Arial"/>
                <a:cs typeface="Arial"/>
              </a:rPr>
              <a:t>3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10" dirty="0">
                <a:latin typeface="Arial"/>
                <a:cs typeface="Arial"/>
              </a:rPr>
              <a:t>??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ts val="600"/>
              </a:lnSpc>
            </a:pPr>
            <a:endParaRPr sz="100" dirty="0"/>
          </a:p>
          <a:p>
            <a:pPr marL="12700">
              <a:lnSpc>
                <a:spcPct val="100000"/>
              </a:lnSpc>
            </a:pPr>
            <a:r>
              <a:rPr sz="1400" spc="5" dirty="0">
                <a:latin typeface="Arial"/>
                <a:cs typeface="Arial"/>
              </a:rPr>
              <a:t>T</a:t>
            </a:r>
            <a:r>
              <a:rPr sz="1400" spc="15" dirty="0">
                <a:latin typeface="Arial"/>
                <a:cs typeface="Arial"/>
              </a:rPr>
              <a:t>C</a:t>
            </a:r>
            <a:r>
              <a:rPr sz="1400" spc="10" dirty="0">
                <a:latin typeface="Arial"/>
                <a:cs typeface="Arial"/>
              </a:rPr>
              <a:t>6</a:t>
            </a:r>
            <a:r>
              <a:rPr sz="1400" spc="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f</a:t>
            </a:r>
            <a:r>
              <a:rPr sz="1400" spc="15" dirty="0">
                <a:latin typeface="Arial"/>
                <a:cs typeface="Arial"/>
              </a:rPr>
              <a:t>m</a:t>
            </a:r>
            <a:r>
              <a:rPr sz="1400" spc="1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l</a:t>
            </a:r>
            <a:r>
              <a:rPr sz="1400" spc="10" dirty="0">
                <a:latin typeface="Arial"/>
                <a:cs typeface="Arial"/>
              </a:rPr>
              <a:t>e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10" dirty="0">
                <a:latin typeface="Arial"/>
                <a:cs typeface="Arial"/>
              </a:rPr>
              <a:t>14</a:t>
            </a:r>
            <a:r>
              <a:rPr sz="1400" spc="0" dirty="0">
                <a:latin typeface="Arial"/>
                <a:cs typeface="Arial"/>
              </a:rPr>
              <a:t>, </a:t>
            </a:r>
            <a:r>
              <a:rPr sz="1400" spc="10" dirty="0">
                <a:latin typeface="Arial"/>
                <a:cs typeface="Arial"/>
              </a:rPr>
              <a:t>?</a:t>
            </a:r>
            <a:r>
              <a:rPr sz="1400" spc="0" dirty="0">
                <a:latin typeface="Arial"/>
                <a:cs typeface="Arial"/>
              </a:rPr>
              <a:t>?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8FB0BDA8-332B-EB4E-8A5A-77D9DF986718}"/>
              </a:ext>
            </a:extLst>
          </p:cNvPr>
          <p:cNvSpPr/>
          <p:nvPr/>
        </p:nvSpPr>
        <p:spPr>
          <a:xfrm>
            <a:off x="4889500" y="469265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364516" y="1291163"/>
            <a:ext cx="9964368" cy="669741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r>
              <a:rPr lang="en" dirty="0"/>
              <a:t>Activity</a:t>
            </a:r>
            <a:endParaRPr dirty="0"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64516" y="2118487"/>
            <a:ext cx="9964368" cy="3995290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871" dirty="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" sz="1871" dirty="0" err="1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MyCalendar</a:t>
            </a:r>
            <a:r>
              <a:rPr lang="en" sz="1871" dirty="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71" dirty="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871" dirty="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public int </a:t>
            </a:r>
            <a:r>
              <a:rPr lang="en" sz="1871" dirty="0" err="1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getNumDaysInMonth</a:t>
            </a:r>
            <a:r>
              <a:rPr lang="en" sz="1871" dirty="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(int month, int year)</a:t>
            </a:r>
            <a:endParaRPr sz="1871" dirty="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871" dirty="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throws </a:t>
            </a:r>
            <a:r>
              <a:rPr lang="en" sz="1871" dirty="0" err="1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InvalidMonthException</a:t>
            </a:r>
            <a:endParaRPr sz="1871" dirty="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871" dirty="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{ … }</a:t>
            </a:r>
            <a:endParaRPr sz="1871" dirty="0"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71" dirty="0"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71" dirty="0"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339" dirty="0"/>
              <a:t>Representation for month:</a:t>
            </a:r>
            <a:endParaRPr sz="2339" dirty="0"/>
          </a:p>
          <a:p>
            <a:pPr marL="0" indent="53465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339" dirty="0"/>
              <a:t>1: January, 2: February, …., 12: December</a:t>
            </a:r>
            <a:endParaRPr sz="2339" dirty="0"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339" dirty="0"/>
              <a:t>Representation for year:</a:t>
            </a:r>
            <a:endParaRPr sz="2339" dirty="0"/>
          </a:p>
          <a:p>
            <a:pPr marL="0" indent="53465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339" dirty="0"/>
              <a:t>1904, … 1999, 2000,…, 2006, …</a:t>
            </a:r>
            <a:endParaRPr sz="2339" dirty="0"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339" b="1" dirty="0"/>
              <a:t>How many test cases do we need for the black box testing of </a:t>
            </a:r>
            <a:r>
              <a:rPr lang="en" sz="2339" b="1" dirty="0" err="1"/>
              <a:t>getNumDaysInMonth</a:t>
            </a:r>
            <a:r>
              <a:rPr lang="en" sz="2339" b="1" dirty="0"/>
              <a:t>()?</a:t>
            </a:r>
            <a:endParaRPr sz="2339" b="1" dirty="0"/>
          </a:p>
          <a:p>
            <a:pPr marL="0" indent="0">
              <a:lnSpc>
                <a:spcPct val="100000"/>
              </a:lnSpc>
              <a:buNone/>
            </a:pPr>
            <a:endParaRPr sz="187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2641E-3E2A-254C-A93C-FC8F4605D6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814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C8DF-76AB-C249-B6B3-F7626F32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Solution: Black box testing of </a:t>
            </a:r>
            <a:r>
              <a:rPr lang="en-US" sz="3600" dirty="0" err="1"/>
              <a:t>getNumDaysInMonth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1A48F-55C3-074B-BF48-66C6B5880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EC2CEC-2F7B-6D46-B886-2EACB8C36358}"/>
              </a:ext>
            </a:extLst>
          </p:cNvPr>
          <p:cNvGraphicFramePr>
            <a:graphicFrameLocks noGrp="1"/>
          </p:cNvGraphicFramePr>
          <p:nvPr/>
        </p:nvGraphicFramePr>
        <p:xfrm>
          <a:off x="599474" y="2147235"/>
          <a:ext cx="7128933" cy="379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435">
                  <a:extLst>
                    <a:ext uri="{9D8B030D-6E8A-4147-A177-3AD203B41FA5}">
                      <a16:colId xmlns:a16="http://schemas.microsoft.com/office/drawing/2014/main" val="3099793810"/>
                    </a:ext>
                  </a:extLst>
                </a:gridCol>
                <a:gridCol w="1431187">
                  <a:extLst>
                    <a:ext uri="{9D8B030D-6E8A-4147-A177-3AD203B41FA5}">
                      <a16:colId xmlns:a16="http://schemas.microsoft.com/office/drawing/2014/main" val="3081788422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268574332"/>
                    </a:ext>
                  </a:extLst>
                </a:gridCol>
              </a:tblGrid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Test case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Month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Year</a:t>
                      </a:r>
                      <a:endParaRPr lang="en-US" sz="1300" dirty="0"/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811622803"/>
                  </a:ext>
                </a:extLst>
              </a:tr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31 day months, non-leap year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2001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2350248153"/>
                  </a:ext>
                </a:extLst>
              </a:tr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 day months, non-leap year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6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2001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4116878227"/>
                  </a:ext>
                </a:extLst>
              </a:tr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February, non-leap year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2001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288091424"/>
                  </a:ext>
                </a:extLst>
              </a:tr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31 day months, leap year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2004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2764787263"/>
                  </a:ext>
                </a:extLst>
              </a:tr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 day months, leap year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6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2004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2876486913"/>
                  </a:ext>
                </a:extLst>
              </a:tr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February, leap year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2004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1865678275"/>
                  </a:ext>
                </a:extLst>
              </a:tr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Non-positive invalid month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-1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2001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1968360573"/>
                  </a:ext>
                </a:extLst>
              </a:tr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Positive invalid month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13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2001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1935042759"/>
                  </a:ext>
                </a:extLst>
              </a:tr>
              <a:tr h="379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2003808356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45573E6B-3814-C043-B1E0-E5F349BF5266}"/>
              </a:ext>
            </a:extLst>
          </p:cNvPr>
          <p:cNvSpPr/>
          <p:nvPr/>
        </p:nvSpPr>
        <p:spPr>
          <a:xfrm>
            <a:off x="7777003" y="2498283"/>
            <a:ext cx="340245" cy="23229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6934" tIns="53467" rIns="106934" bIns="534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8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2BE2A-E000-984C-A7D9-0147E6473187}"/>
              </a:ext>
            </a:extLst>
          </p:cNvPr>
          <p:cNvSpPr txBox="1"/>
          <p:nvPr/>
        </p:nvSpPr>
        <p:spPr>
          <a:xfrm>
            <a:off x="8117248" y="3344093"/>
            <a:ext cx="1004532" cy="6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6" dirty="0"/>
              <a:t>Valid Discrete Values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FF63C6A-2C78-0D4E-8A64-90A66121DD5D}"/>
              </a:ext>
            </a:extLst>
          </p:cNvPr>
          <p:cNvSpPr/>
          <p:nvPr/>
        </p:nvSpPr>
        <p:spPr>
          <a:xfrm>
            <a:off x="7797487" y="4846033"/>
            <a:ext cx="340245" cy="6697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6934" tIns="53467" rIns="106934" bIns="534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8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564D0-1578-834C-A3D5-900C791D72B1}"/>
              </a:ext>
            </a:extLst>
          </p:cNvPr>
          <p:cNvSpPr txBox="1"/>
          <p:nvPr/>
        </p:nvSpPr>
        <p:spPr>
          <a:xfrm>
            <a:off x="8137732" y="4849230"/>
            <a:ext cx="1004532" cy="6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6" dirty="0"/>
              <a:t>Invalid Discrete Values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8CE5DE99-23A5-0042-A6AD-180BB316BB89}"/>
              </a:ext>
            </a:extLst>
          </p:cNvPr>
          <p:cNvSpPr/>
          <p:nvPr/>
        </p:nvSpPr>
        <p:spPr>
          <a:xfrm>
            <a:off x="9121780" y="4033978"/>
            <a:ext cx="1391734" cy="8120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4519"/>
              <a:gd name="adj6" fmla="val -41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6934" tIns="53467" rIns="106934" bIns="534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86" dirty="0"/>
              <a:t>Do we have all invalid discrete values?</a:t>
            </a:r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id="{3CA00BB7-39CF-A34C-8AEA-CF4DC59AF95F}"/>
              </a:ext>
            </a:extLst>
          </p:cNvPr>
          <p:cNvSpPr/>
          <p:nvPr/>
        </p:nvSpPr>
        <p:spPr>
          <a:xfrm>
            <a:off x="2657147" y="5627420"/>
            <a:ext cx="3256627" cy="11333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6934" tIns="53467" rIns="106934" bIns="534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86" dirty="0"/>
              <a:t>How about: valid month, invalid year?</a:t>
            </a:r>
          </a:p>
        </p:txBody>
      </p:sp>
    </p:spTree>
    <p:extLst>
      <p:ext uri="{BB962C8B-B14F-4D97-AF65-F5344CB8AC3E}">
        <p14:creationId xmlns:p14="http://schemas.microsoft.com/office/powerpoint/2010/main" val="125079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/>
          </p:cNvSpPr>
          <p:nvPr/>
        </p:nvSpPr>
        <p:spPr>
          <a:xfrm>
            <a:off x="1231900" y="2778246"/>
            <a:ext cx="7332454" cy="1200505"/>
          </a:xfrm>
          <a:prstGeom prst="rect">
            <a:avLst/>
          </a:prstGeom>
          <a:noFill/>
          <a:ln>
            <a:noFill/>
          </a:ln>
        </p:spPr>
        <p:txBody>
          <a:bodyPr lIns="106916" tIns="106916" rIns="106916" bIns="106916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4400" dirty="0"/>
              <a:t>Static &amp; Dynamic Analysis</a:t>
            </a:r>
            <a:endParaRPr lang="en" sz="4400" dirty="0"/>
          </a:p>
        </p:txBody>
      </p:sp>
    </p:spTree>
    <p:extLst>
      <p:ext uri="{BB962C8B-B14F-4D97-AF65-F5344CB8AC3E}">
        <p14:creationId xmlns:p14="http://schemas.microsoft.com/office/powerpoint/2010/main" val="334185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Ways to find Defects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515" y="2418652"/>
            <a:ext cx="10174746" cy="3995290"/>
          </a:xfrm>
        </p:spPr>
        <p:txBody>
          <a:bodyPr/>
          <a:lstStyle/>
          <a:p>
            <a:pPr marL="334156" indent="-334156">
              <a:buFont typeface="Arial" charset="0"/>
              <a:buChar char="•"/>
            </a:pPr>
            <a:r>
              <a:rPr lang="en-US" sz="4210" dirty="0"/>
              <a:t>Testing</a:t>
            </a:r>
          </a:p>
          <a:p>
            <a:pPr marL="334156" indent="-334156">
              <a:buFont typeface="Arial" charset="0"/>
              <a:buChar char="•"/>
            </a:pPr>
            <a:r>
              <a:rPr lang="en-US" sz="4210" dirty="0"/>
              <a:t>Static &amp; Dynamic Analysis</a:t>
            </a:r>
          </a:p>
          <a:p>
            <a:pPr marL="334156" indent="-334156">
              <a:buFont typeface="Arial" charset="0"/>
              <a:buChar char="•"/>
            </a:pPr>
            <a:r>
              <a:rPr lang="en-US" sz="4210" dirty="0"/>
              <a:t>Code Reviews (Thursday)</a:t>
            </a:r>
          </a:p>
        </p:txBody>
      </p:sp>
    </p:spTree>
    <p:extLst>
      <p:ext uri="{BB962C8B-B14F-4D97-AF65-F5344CB8AC3E}">
        <p14:creationId xmlns:p14="http://schemas.microsoft.com/office/powerpoint/2010/main" val="107244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618862" y="674194"/>
          <a:ext cx="7128933" cy="475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Defect finding?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670" y="3934195"/>
            <a:ext cx="9297317" cy="261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987" indent="-400987">
              <a:buFont typeface="+mj-lt"/>
              <a:buAutoNum type="arabicPeriod"/>
            </a:pPr>
            <a:r>
              <a:rPr lang="en-US" sz="3274" dirty="0"/>
              <a:t>Automatically find all defects? </a:t>
            </a:r>
            <a:br>
              <a:rPr lang="en-US" sz="3274" dirty="0"/>
            </a:br>
            <a:endParaRPr lang="en-US" sz="3274" dirty="0"/>
          </a:p>
          <a:p>
            <a:pPr marL="400987" indent="-400987">
              <a:buFont typeface="+mj-lt"/>
              <a:buAutoNum type="arabicPeriod"/>
            </a:pPr>
            <a:r>
              <a:rPr lang="en-US" sz="3274" dirty="0"/>
              <a:t>Find all defects of a certain well-defined type?</a:t>
            </a:r>
            <a:br>
              <a:rPr lang="en-US" sz="3274" dirty="0"/>
            </a:br>
            <a:r>
              <a:rPr lang="en-US" sz="3274" dirty="0"/>
              <a:t> </a:t>
            </a:r>
          </a:p>
          <a:p>
            <a:pPr marL="400987" indent="-400987">
              <a:buFont typeface="+mj-lt"/>
              <a:buAutoNum type="arabicPeriod"/>
            </a:pPr>
            <a:r>
              <a:rPr lang="en-US" sz="3274" dirty="0"/>
              <a:t>How do we deal with tool imperfections? </a:t>
            </a:r>
          </a:p>
        </p:txBody>
      </p:sp>
    </p:spTree>
    <p:extLst>
      <p:ext uri="{BB962C8B-B14F-4D97-AF65-F5344CB8AC3E}">
        <p14:creationId xmlns:p14="http://schemas.microsoft.com/office/powerpoint/2010/main" val="359170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91E2DA-40AF-7D48-84CE-7777FE995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991E2DA-40AF-7D48-84CE-7777FE995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F2EFE9-1D9D-264B-B75D-31D516CD7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1F2EFE9-1D9D-264B-B75D-31D516CD7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45F21A-8847-034E-B008-164A9AE5D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645F21A-8847-034E-B008-164A9AE5D6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893044-59C7-B940-ADA4-6956F7EB2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73893044-59C7-B940-ADA4-6956F7EB2C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5EC2EE-5585-734B-AF03-DB718BD2C5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AF5EC2EE-5585-734B-AF03-DB718BD2C5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3FFC-F8CC-E04E-97CF-839E45F2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B6027-952F-C449-8B26-93065F563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Perform an automated discovery of likely locations of defects.</a:t>
            </a:r>
          </a:p>
          <a:p>
            <a:r>
              <a:rPr lang="en-US" dirty="0"/>
              <a:t>Static analysis: Code Smells, Bad patterns, Definite Errors </a:t>
            </a:r>
          </a:p>
          <a:p>
            <a:pPr lvl="1"/>
            <a:r>
              <a:rPr lang="en-US" dirty="0"/>
              <a:t>Generally applies simple patterns, ”data flow” analysis, or ”dogma”</a:t>
            </a:r>
          </a:p>
          <a:p>
            <a:endParaRPr lang="en-US" dirty="0"/>
          </a:p>
          <a:p>
            <a:r>
              <a:rPr lang="en-US" dirty="0"/>
              <a:t>Bug Prediction: Bug density, bug distribution</a:t>
            </a:r>
          </a:p>
          <a:p>
            <a:pPr lvl="1"/>
            <a:r>
              <a:rPr lang="en-US" dirty="0"/>
              <a:t>Typically employs Machine learning &amp; Statistics</a:t>
            </a:r>
          </a:p>
          <a:p>
            <a:endParaRPr lang="en-US" dirty="0"/>
          </a:p>
          <a:p>
            <a:r>
              <a:rPr lang="en-US" dirty="0"/>
              <a:t>Dynamic Analysis: Taint Analysis, Performance, Memory</a:t>
            </a:r>
          </a:p>
          <a:p>
            <a:pPr lvl="1"/>
            <a:r>
              <a:rPr lang="en-US" dirty="0"/>
              <a:t>Executes the program, monitors the execution carefully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1D208-8E0E-8043-8328-864CD4A14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579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B7FF-EB85-2348-AFFE-3D9263D4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Code Metrics in Static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5C85C-86AD-0F46-84D3-B189064E4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516" y="1693142"/>
            <a:ext cx="9096984" cy="5019156"/>
          </a:xfrm>
        </p:spPr>
        <p:txBody>
          <a:bodyPr/>
          <a:lstStyle/>
          <a:p>
            <a:r>
              <a:rPr lang="en-US" sz="2400" dirty="0"/>
              <a:t>Size: Typically lines of code (LOC) or stories points (SP)</a:t>
            </a:r>
          </a:p>
          <a:p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Cyclomatic Complexity: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number of linearly independent paths that comprise a program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Used to indicate a module’s testability and understandability, based on Control Flow Graph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Object-Oriented Structural Metrics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WMC -  Weighted Methods per Class, DIT - Depth of Inheritance Tree, NOC - Number of Children, CBO - Coupling between object classes, and so on.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Technical debt: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implied cost of </a:t>
            </a:r>
            <a:r>
              <a:rPr lang="en-US" sz="2000" dirty="0">
                <a:solidFill>
                  <a:srgbClr val="FF0000"/>
                </a:solidFill>
              </a:rPr>
              <a:t>additional rework </a:t>
            </a:r>
            <a:r>
              <a:rPr lang="en-US" sz="2000" dirty="0"/>
              <a:t>caused by choosing an </a:t>
            </a:r>
            <a:r>
              <a:rPr lang="en-US" sz="2000" dirty="0">
                <a:solidFill>
                  <a:srgbClr val="FF0000"/>
                </a:solidFill>
              </a:rPr>
              <a:t>easy solution now</a:t>
            </a:r>
            <a:r>
              <a:rPr lang="en-US" sz="2000" dirty="0"/>
              <a:t> instead of using a better approach that would take longer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395F-2547-E145-B7D2-938C1E5CA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551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B6FF-C730-DB43-B70C-4CD2936D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C1A84-6A86-2245-BFB6-DA6196643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139700">
              <a:lnSpc>
                <a:spcPct val="100000"/>
              </a:lnSpc>
              <a:spcBef>
                <a:spcPts val="640"/>
              </a:spcBef>
              <a:buNone/>
            </a:pP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npm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install -g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sloc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-1397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1100"/>
              <a:buNone/>
            </a:pPr>
            <a:r>
              <a:rPr lang="en-US" u="sng" dirty="0">
                <a:solidFill>
                  <a:srgbClr val="4D4D4D"/>
                </a:solidFill>
                <a:ea typeface="Calibri"/>
                <a:cs typeface="Calibri"/>
                <a:sym typeface="Calibri"/>
                <a:hlinkClick r:id="rId2"/>
              </a:rPr>
              <a:t>https://www.npmjs.com/package/sloc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/>
              <a:t>   -- How many lines of code in your HW4 directory?</a:t>
            </a:r>
          </a:p>
          <a:p>
            <a:endParaRPr lang="en-US" dirty="0"/>
          </a:p>
          <a:p>
            <a:endParaRPr lang="en-US" dirty="0"/>
          </a:p>
          <a:p>
            <a:pPr marL="133663" indent="0">
              <a:buNone/>
            </a:pPr>
            <a:endParaRPr lang="en-US" dirty="0"/>
          </a:p>
          <a:p>
            <a:pPr marL="133663" indent="0"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Alternative: https://</a:t>
            </a:r>
            <a:r>
              <a:rPr lang="en" dirty="0" err="1">
                <a:solidFill>
                  <a:schemeClr val="bg1">
                    <a:lumMod val="50000"/>
                  </a:schemeClr>
                </a:solidFill>
              </a:rPr>
              <a:t>chocolatey.org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/packages/CL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OC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F3DE-F4E9-AC4B-B5A8-19F98BFE2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6752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sldNum" sz="quarter" idx="4294967295"/>
          </p:nvPr>
        </p:nvSpPr>
        <p:spPr>
          <a:xfrm>
            <a:off x="5342784" y="6480317"/>
            <a:ext cx="211466" cy="2271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l" defTabSz="281921">
              <a:defRPr sz="74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grpSp>
        <p:nvGrpSpPr>
          <p:cNvPr id="161" name="Group 161"/>
          <p:cNvGrpSpPr/>
          <p:nvPr/>
        </p:nvGrpSpPr>
        <p:grpSpPr>
          <a:xfrm>
            <a:off x="6498016" y="2924554"/>
            <a:ext cx="2521930" cy="2310646"/>
            <a:chOff x="0" y="0"/>
            <a:chExt cx="4089400" cy="3746794"/>
          </a:xfrm>
        </p:grpSpPr>
        <p:grpSp>
          <p:nvGrpSpPr>
            <p:cNvPr id="158" name="Group 158"/>
            <p:cNvGrpSpPr/>
            <p:nvPr/>
          </p:nvGrpSpPr>
          <p:grpSpPr>
            <a:xfrm>
              <a:off x="0" y="0"/>
              <a:ext cx="4089400" cy="3746795"/>
              <a:chOff x="0" y="0"/>
              <a:chExt cx="4089400" cy="3746794"/>
            </a:xfrm>
          </p:grpSpPr>
          <p:sp>
            <p:nvSpPr>
              <p:cNvPr id="130" name="Shape 130"/>
              <p:cNvSpPr/>
              <p:nvPr/>
            </p:nvSpPr>
            <p:spPr>
              <a:xfrm>
                <a:off x="0" y="0"/>
                <a:ext cx="4089400" cy="3746795"/>
              </a:xfrm>
              <a:prstGeom prst="roundRect">
                <a:avLst>
                  <a:gd name="adj" fmla="val 5084"/>
                </a:avLst>
              </a:prstGeom>
              <a:gradFill flip="none" rotWithShape="1">
                <a:gsLst>
                  <a:gs pos="0">
                    <a:srgbClr val="FFD479"/>
                  </a:gs>
                  <a:gs pos="100000">
                    <a:srgbClr val="FF93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76200" dir="18900000" rotWithShape="0">
                  <a:srgbClr val="000000">
                    <a:alpha val="80000"/>
                  </a:srgbClr>
                </a:outerShdw>
              </a:effectLst>
            </p:spPr>
            <p:txBody>
              <a:bodyPr wrap="square" lIns="31328" tIns="31328" rIns="31328" bIns="31328" numCol="1" anchor="ctr">
                <a:noAutofit/>
              </a:bodyPr>
              <a:lstStyle/>
              <a:p>
                <a:pPr defTabSz="493362">
                  <a:defRPr sz="24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480"/>
              </a:p>
            </p:txBody>
          </p:sp>
          <p:pic>
            <p:nvPicPr>
              <p:cNvPr id="131" name="droppedImage.pd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54863" y="1825920"/>
                <a:ext cx="477051" cy="6525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2" name="dropped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5782" y="2641138"/>
                <a:ext cx="778582" cy="9541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3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8725" y="1876503"/>
                <a:ext cx="324035" cy="3960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4" name="dropped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3123" y="2636384"/>
                <a:ext cx="247527" cy="297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droppedImage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8614" y="3132828"/>
                <a:ext cx="419844" cy="5670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368" y="204105"/>
                <a:ext cx="444660" cy="5434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843" y="204105"/>
                <a:ext cx="357849" cy="4373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368" y="911185"/>
                <a:ext cx="568581" cy="6949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921" y="1202764"/>
                <a:ext cx="313449" cy="3831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764" y="911185"/>
                <a:ext cx="408213" cy="498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368" y="1589107"/>
                <a:ext cx="466529" cy="570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711" y="1589107"/>
                <a:ext cx="256459" cy="3134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581" y="3105319"/>
                <a:ext cx="505897" cy="6183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711" y="2318056"/>
                <a:ext cx="357849" cy="4373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7054" y="2318056"/>
                <a:ext cx="505897" cy="6183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500" y="2318056"/>
                <a:ext cx="505896" cy="6183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819" y="2972820"/>
                <a:ext cx="411526" cy="5029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790" y="2915794"/>
                <a:ext cx="505897" cy="6183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2450" y="182236"/>
                <a:ext cx="444659" cy="5434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0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8503" y="182236"/>
                <a:ext cx="277002" cy="3385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1847" y="182236"/>
                <a:ext cx="357848" cy="4373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2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8503" y="889317"/>
                <a:ext cx="313449" cy="3831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3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1847" y="889317"/>
                <a:ext cx="408212" cy="498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4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0397" y="1049685"/>
                <a:ext cx="466528" cy="570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9739" y="2624214"/>
                <a:ext cx="256459" cy="3134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6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135" y="3192793"/>
                <a:ext cx="240554" cy="2940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11" y="641474"/>
                <a:ext cx="277002" cy="3385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9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0976" y="1589107"/>
              <a:ext cx="256458" cy="313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9501" y="641474"/>
              <a:ext cx="277001" cy="33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4" name="Group 164"/>
          <p:cNvGrpSpPr/>
          <p:nvPr/>
        </p:nvGrpSpPr>
        <p:grpSpPr>
          <a:xfrm>
            <a:off x="4767127" y="2844326"/>
            <a:ext cx="1151743" cy="1497863"/>
            <a:chOff x="70874" y="82586"/>
            <a:chExt cx="1867592" cy="2428837"/>
          </a:xfrm>
        </p:grpSpPr>
        <p:pic>
          <p:nvPicPr>
            <p:cNvPr id="162" name="50mmmoonlight.png"/>
            <p:cNvPicPr>
              <a:picLocks noChangeAspect="1"/>
            </p:cNvPicPr>
            <p:nvPr/>
          </p:nvPicPr>
          <p:blipFill>
            <a:blip r:embed="rId7"/>
            <a:srcRect l="4209" t="3205" r="3358" b="2529"/>
            <a:stretch>
              <a:fillRect/>
            </a:stretch>
          </p:blipFill>
          <p:spPr>
            <a:xfrm>
              <a:off x="84431" y="82586"/>
              <a:ext cx="1854037" cy="2428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567" extrusionOk="0">
                  <a:moveTo>
                    <a:pt x="9841" y="3"/>
                  </a:moveTo>
                  <a:cubicBezTo>
                    <a:pt x="6176" y="84"/>
                    <a:pt x="2723" y="1666"/>
                    <a:pt x="1038" y="4359"/>
                  </a:cubicBezTo>
                  <a:cubicBezTo>
                    <a:pt x="105" y="5850"/>
                    <a:pt x="-96" y="6670"/>
                    <a:pt x="38" y="8443"/>
                  </a:cubicBezTo>
                  <a:cubicBezTo>
                    <a:pt x="189" y="10447"/>
                    <a:pt x="211" y="10529"/>
                    <a:pt x="776" y="11390"/>
                  </a:cubicBezTo>
                  <a:cubicBezTo>
                    <a:pt x="1049" y="11806"/>
                    <a:pt x="1259" y="12199"/>
                    <a:pt x="1246" y="12260"/>
                  </a:cubicBezTo>
                  <a:cubicBezTo>
                    <a:pt x="1185" y="12551"/>
                    <a:pt x="1290" y="12732"/>
                    <a:pt x="1518" y="12732"/>
                  </a:cubicBezTo>
                  <a:cubicBezTo>
                    <a:pt x="1858" y="12732"/>
                    <a:pt x="2420" y="13235"/>
                    <a:pt x="2246" y="13384"/>
                  </a:cubicBezTo>
                  <a:cubicBezTo>
                    <a:pt x="2170" y="13450"/>
                    <a:pt x="2198" y="13462"/>
                    <a:pt x="2310" y="13412"/>
                  </a:cubicBezTo>
                  <a:cubicBezTo>
                    <a:pt x="2552" y="13305"/>
                    <a:pt x="3448" y="14029"/>
                    <a:pt x="3396" y="14290"/>
                  </a:cubicBezTo>
                  <a:cubicBezTo>
                    <a:pt x="3376" y="14389"/>
                    <a:pt x="3350" y="14536"/>
                    <a:pt x="3337" y="14614"/>
                  </a:cubicBezTo>
                  <a:cubicBezTo>
                    <a:pt x="3324" y="14692"/>
                    <a:pt x="3071" y="14853"/>
                    <a:pt x="2771" y="14974"/>
                  </a:cubicBezTo>
                  <a:cubicBezTo>
                    <a:pt x="2472" y="15094"/>
                    <a:pt x="2173" y="15325"/>
                    <a:pt x="2106" y="15488"/>
                  </a:cubicBezTo>
                  <a:cubicBezTo>
                    <a:pt x="2039" y="15652"/>
                    <a:pt x="1979" y="16615"/>
                    <a:pt x="1975" y="17627"/>
                  </a:cubicBezTo>
                  <a:cubicBezTo>
                    <a:pt x="1968" y="19392"/>
                    <a:pt x="1949" y="19482"/>
                    <a:pt x="1504" y="19830"/>
                  </a:cubicBezTo>
                  <a:cubicBezTo>
                    <a:pt x="1249" y="20029"/>
                    <a:pt x="952" y="20193"/>
                    <a:pt x="843" y="20193"/>
                  </a:cubicBezTo>
                  <a:cubicBezTo>
                    <a:pt x="523" y="20193"/>
                    <a:pt x="334" y="20984"/>
                    <a:pt x="581" y="21292"/>
                  </a:cubicBezTo>
                  <a:cubicBezTo>
                    <a:pt x="733" y="21481"/>
                    <a:pt x="1017" y="21567"/>
                    <a:pt x="1495" y="21567"/>
                  </a:cubicBezTo>
                  <a:cubicBezTo>
                    <a:pt x="2159" y="21567"/>
                    <a:pt x="2678" y="21310"/>
                    <a:pt x="3885" y="20393"/>
                  </a:cubicBezTo>
                  <a:cubicBezTo>
                    <a:pt x="4052" y="20267"/>
                    <a:pt x="4632" y="20123"/>
                    <a:pt x="5179" y="20073"/>
                  </a:cubicBezTo>
                  <a:cubicBezTo>
                    <a:pt x="5912" y="20005"/>
                    <a:pt x="6278" y="19888"/>
                    <a:pt x="6560" y="19629"/>
                  </a:cubicBezTo>
                  <a:cubicBezTo>
                    <a:pt x="7249" y="18994"/>
                    <a:pt x="8036" y="18845"/>
                    <a:pt x="11217" y="18751"/>
                  </a:cubicBezTo>
                  <a:cubicBezTo>
                    <a:pt x="14308" y="18660"/>
                    <a:pt x="14309" y="18659"/>
                    <a:pt x="15458" y="19294"/>
                  </a:cubicBezTo>
                  <a:cubicBezTo>
                    <a:pt x="15841" y="19506"/>
                    <a:pt x="16056" y="19532"/>
                    <a:pt x="16571" y="19421"/>
                  </a:cubicBezTo>
                  <a:cubicBezTo>
                    <a:pt x="17105" y="19306"/>
                    <a:pt x="17302" y="19335"/>
                    <a:pt x="17752" y="19594"/>
                  </a:cubicBezTo>
                  <a:cubicBezTo>
                    <a:pt x="19173" y="20408"/>
                    <a:pt x="20104" y="20729"/>
                    <a:pt x="20703" y="20612"/>
                  </a:cubicBezTo>
                  <a:cubicBezTo>
                    <a:pt x="21504" y="20455"/>
                    <a:pt x="21182" y="19575"/>
                    <a:pt x="19988" y="18656"/>
                  </a:cubicBezTo>
                  <a:cubicBezTo>
                    <a:pt x="19719" y="18449"/>
                    <a:pt x="19475" y="18156"/>
                    <a:pt x="19445" y="18004"/>
                  </a:cubicBezTo>
                  <a:cubicBezTo>
                    <a:pt x="19415" y="17853"/>
                    <a:pt x="19325" y="17648"/>
                    <a:pt x="19246" y="17550"/>
                  </a:cubicBezTo>
                  <a:cubicBezTo>
                    <a:pt x="19167" y="17451"/>
                    <a:pt x="19180" y="17156"/>
                    <a:pt x="19273" y="16894"/>
                  </a:cubicBezTo>
                  <a:cubicBezTo>
                    <a:pt x="19366" y="16632"/>
                    <a:pt x="19371" y="16275"/>
                    <a:pt x="19287" y="16098"/>
                  </a:cubicBezTo>
                  <a:cubicBezTo>
                    <a:pt x="19202" y="15920"/>
                    <a:pt x="19183" y="15773"/>
                    <a:pt x="19241" y="15773"/>
                  </a:cubicBezTo>
                  <a:cubicBezTo>
                    <a:pt x="19300" y="15773"/>
                    <a:pt x="18927" y="15498"/>
                    <a:pt x="18413" y="15160"/>
                  </a:cubicBezTo>
                  <a:cubicBezTo>
                    <a:pt x="17755" y="14728"/>
                    <a:pt x="17530" y="14497"/>
                    <a:pt x="17657" y="14378"/>
                  </a:cubicBezTo>
                  <a:cubicBezTo>
                    <a:pt x="17775" y="14267"/>
                    <a:pt x="17774" y="14176"/>
                    <a:pt x="17653" y="14117"/>
                  </a:cubicBezTo>
                  <a:cubicBezTo>
                    <a:pt x="17410" y="14000"/>
                    <a:pt x="17712" y="13374"/>
                    <a:pt x="17988" y="13423"/>
                  </a:cubicBezTo>
                  <a:cubicBezTo>
                    <a:pt x="18100" y="13443"/>
                    <a:pt x="18173" y="13409"/>
                    <a:pt x="18151" y="13349"/>
                  </a:cubicBezTo>
                  <a:cubicBezTo>
                    <a:pt x="18129" y="13289"/>
                    <a:pt x="18325" y="12980"/>
                    <a:pt x="18585" y="12662"/>
                  </a:cubicBezTo>
                  <a:cubicBezTo>
                    <a:pt x="20248" y="10627"/>
                    <a:pt x="20792" y="8389"/>
                    <a:pt x="20142" y="6241"/>
                  </a:cubicBezTo>
                  <a:cubicBezTo>
                    <a:pt x="19409" y="3820"/>
                    <a:pt x="17513" y="1903"/>
                    <a:pt x="14824" y="863"/>
                  </a:cubicBezTo>
                  <a:cubicBezTo>
                    <a:pt x="13216" y="241"/>
                    <a:pt x="11507" y="-33"/>
                    <a:pt x="9841" y="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3" name="Shape 163"/>
            <p:cNvSpPr/>
            <p:nvPr/>
          </p:nvSpPr>
          <p:spPr>
            <a:xfrm>
              <a:off x="70874" y="85679"/>
              <a:ext cx="1803401" cy="1803401"/>
            </a:xfrm>
            <a:prstGeom prst="ellipse">
              <a:avLst/>
            </a:prstGeom>
            <a:gradFill flip="none" rotWithShape="1">
              <a:gsLst>
                <a:gs pos="0">
                  <a:srgbClr val="FFD479">
                    <a:alpha val="64999"/>
                  </a:srgbClr>
                </a:gs>
                <a:gs pos="100000">
                  <a:srgbClr val="FF9300">
                    <a:alpha val="64999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1328" tIns="31328" rIns="31328" bIns="31328" numCol="1" anchor="ctr">
              <a:noAutofit/>
            </a:bodyPr>
            <a:lstStyle/>
            <a:p>
              <a:pPr defTabSz="493362"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80"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665622" y="2924554"/>
            <a:ext cx="2521930" cy="2310646"/>
            <a:chOff x="0" y="0"/>
            <a:chExt cx="4089400" cy="3746794"/>
          </a:xfrm>
        </p:grpSpPr>
        <p:sp>
          <p:nvSpPr>
            <p:cNvPr id="165" name="Shape 165"/>
            <p:cNvSpPr/>
            <p:nvPr/>
          </p:nvSpPr>
          <p:spPr>
            <a:xfrm>
              <a:off x="0" y="0"/>
              <a:ext cx="4089400" cy="3746795"/>
            </a:xfrm>
            <a:prstGeom prst="roundRect">
              <a:avLst>
                <a:gd name="adj" fmla="val 5084"/>
              </a:avLst>
            </a:prstGeom>
            <a:gradFill flip="none" rotWithShape="1">
              <a:gsLst>
                <a:gs pos="0">
                  <a:srgbClr val="FFD479"/>
                </a:gs>
                <a:gs pos="100000">
                  <a:srgbClr val="FF930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31328" tIns="31328" rIns="31328" bIns="31328" numCol="1" anchor="ctr">
              <a:noAutofit/>
            </a:bodyPr>
            <a:lstStyle/>
            <a:p>
              <a:pPr defTabSz="493362"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80"/>
            </a:p>
          </p:txBody>
        </p:sp>
        <p:pic>
          <p:nvPicPr>
            <p:cNvPr id="166" name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4863" y="1825920"/>
              <a:ext cx="477051" cy="652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dropped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5781" y="2641138"/>
              <a:ext cx="778583" cy="954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8725" y="1876503"/>
              <a:ext cx="324035" cy="3960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3124" y="2636384"/>
              <a:ext cx="247526" cy="297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dropped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14" y="3132829"/>
              <a:ext cx="419843" cy="567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368" y="204105"/>
              <a:ext cx="444660" cy="543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869" y="641474"/>
              <a:ext cx="277002" cy="33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dropped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6189" y="668405"/>
              <a:ext cx="192362" cy="253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6843" y="204105"/>
              <a:ext cx="357849" cy="437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368" y="911185"/>
              <a:ext cx="568581" cy="694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922" y="1202764"/>
              <a:ext cx="313449" cy="3831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9765" y="911185"/>
              <a:ext cx="408212" cy="498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368" y="1589107"/>
              <a:ext cx="466529" cy="57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711" y="1589107"/>
              <a:ext cx="256459" cy="313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dropped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892" y="1614040"/>
              <a:ext cx="178097" cy="235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0975" y="1589107"/>
              <a:ext cx="256459" cy="313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dropped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0157" y="1614040"/>
              <a:ext cx="178096" cy="235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581" y="3105319"/>
              <a:ext cx="505897" cy="618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711" y="2318055"/>
              <a:ext cx="357849" cy="437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7054" y="2318055"/>
              <a:ext cx="505897" cy="618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500" y="2318055"/>
              <a:ext cx="505897" cy="618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819" y="2972820"/>
              <a:ext cx="411525" cy="502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790" y="2915793"/>
              <a:ext cx="505897" cy="618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2450" y="182237"/>
              <a:ext cx="444660" cy="543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8503" y="182237"/>
              <a:ext cx="277002" cy="33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dropped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0823" y="209167"/>
              <a:ext cx="192362" cy="253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47" y="182237"/>
              <a:ext cx="357848" cy="437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8503" y="889317"/>
              <a:ext cx="313449" cy="3831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847" y="889317"/>
              <a:ext cx="408212" cy="498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0397" y="1049685"/>
              <a:ext cx="466528" cy="57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9739" y="2624214"/>
              <a:ext cx="256459" cy="313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4134" y="3192793"/>
              <a:ext cx="240554" cy="294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dropped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12609" y="2113950"/>
              <a:ext cx="192363" cy="253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9501" y="641474"/>
              <a:ext cx="277001" cy="33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212" y="641474"/>
              <a:ext cx="277001" cy="338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dropped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000" y="1173606"/>
              <a:ext cx="178096" cy="235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dropped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7238" y="2558608"/>
              <a:ext cx="178097" cy="235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droppedImage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0157" y="1614040"/>
              <a:ext cx="178096" cy="235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666" y="3935595"/>
            <a:ext cx="109832" cy="144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3850" y="4776470"/>
            <a:ext cx="118630" cy="156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3102" y="3350697"/>
            <a:ext cx="109832" cy="144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2288" y="4134338"/>
            <a:ext cx="109832" cy="144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316" y="4914605"/>
            <a:ext cx="109832" cy="144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489" y="4421184"/>
            <a:ext cx="109832" cy="144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3451" y="3523472"/>
            <a:ext cx="118630" cy="15659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1887876" y="2372573"/>
            <a:ext cx="2052005" cy="399437"/>
          </a:xfrm>
          <a:prstGeom prst="roundRect">
            <a:avLst>
              <a:gd name="adj" fmla="val 29412"/>
            </a:avLst>
          </a:prstGeom>
          <a:ln w="12700">
            <a:solidFill>
              <a:srgbClr val="3D4A58">
                <a:alpha val="8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328" tIns="31328" rIns="31328" bIns="31328" anchor="ctr"/>
          <a:lstStyle>
            <a:lvl1pPr defTabSz="80010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480"/>
              <a:t>Historical Defect Data</a:t>
            </a:r>
          </a:p>
        </p:txBody>
      </p:sp>
      <p:sp>
        <p:nvSpPr>
          <p:cNvPr id="213" name="Shape 213"/>
          <p:cNvSpPr/>
          <p:nvPr/>
        </p:nvSpPr>
        <p:spPr>
          <a:xfrm>
            <a:off x="7116750" y="2372573"/>
            <a:ext cx="1284462" cy="399437"/>
          </a:xfrm>
          <a:prstGeom prst="roundRect">
            <a:avLst>
              <a:gd name="adj" fmla="val 29412"/>
            </a:avLst>
          </a:prstGeom>
          <a:ln w="12700">
            <a:solidFill>
              <a:srgbClr val="3D4A58">
                <a:alpha val="85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328" tIns="31328" rIns="31328" bIns="31328" anchor="ctr"/>
          <a:lstStyle>
            <a:lvl1pPr defTabSz="800100"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480"/>
              <a:t>New Data</a:t>
            </a:r>
          </a:p>
        </p:txBody>
      </p:sp>
      <p:grpSp>
        <p:nvGrpSpPr>
          <p:cNvPr id="216" name="Group 216"/>
          <p:cNvGrpSpPr/>
          <p:nvPr/>
        </p:nvGrpSpPr>
        <p:grpSpPr>
          <a:xfrm>
            <a:off x="4508668" y="4228565"/>
            <a:ext cx="1871867" cy="1043104"/>
            <a:chOff x="0" y="0"/>
            <a:chExt cx="3035300" cy="1691427"/>
          </a:xfrm>
        </p:grpSpPr>
        <p:pic>
          <p:nvPicPr>
            <p:cNvPr id="214" name="dropped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035300" cy="1691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Shape 215"/>
            <p:cNvSpPr/>
            <p:nvPr/>
          </p:nvSpPr>
          <p:spPr>
            <a:xfrm>
              <a:off x="296801" y="457455"/>
              <a:ext cx="1716774" cy="748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1328" tIns="31328" rIns="31328" bIns="31328" numCol="1" anchor="ctr">
              <a:spAutoFit/>
            </a:bodyPr>
            <a:lstStyle>
              <a:lvl1pPr>
                <a:defRPr sz="4200">
                  <a:latin typeface="Candara"/>
                  <a:ea typeface="Candara"/>
                  <a:cs typeface="Candara"/>
                  <a:sym typeface="Candara"/>
                </a:defRPr>
              </a:lvl1pPr>
            </a:lstStyle>
            <a:p>
              <a:r>
                <a:rPr sz="2590"/>
                <a:t>Predict</a:t>
              </a:r>
            </a:p>
          </p:txBody>
        </p:sp>
      </p:grpSp>
      <p:sp>
        <p:nvSpPr>
          <p:cNvPr id="217" name="Shape 217"/>
          <p:cNvSpPr/>
          <p:nvPr/>
        </p:nvSpPr>
        <p:spPr>
          <a:xfrm flipH="1" flipV="1">
            <a:off x="1696950" y="5469835"/>
            <a:ext cx="2451442" cy="23641"/>
          </a:xfrm>
          <a:prstGeom prst="line">
            <a:avLst/>
          </a:prstGeom>
          <a:solidFill>
            <a:schemeClr val="accent1"/>
          </a:solidFill>
          <a:ln w="88900">
            <a:solidFill>
              <a:srgbClr val="6068FF"/>
            </a:solidFill>
            <a:miter lim="400000"/>
            <a:headEnd type="stealth"/>
          </a:ln>
        </p:spPr>
        <p:txBody>
          <a:bodyPr lIns="31328" tIns="31328" rIns="31328" bIns="31328" anchor="ctr"/>
          <a:lstStyle/>
          <a:p>
            <a:pPr defTabSz="281921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740"/>
          </a:p>
        </p:txBody>
      </p:sp>
      <p:grpSp>
        <p:nvGrpSpPr>
          <p:cNvPr id="220" name="Group 220"/>
          <p:cNvGrpSpPr/>
          <p:nvPr/>
        </p:nvGrpSpPr>
        <p:grpSpPr>
          <a:xfrm>
            <a:off x="1854831" y="5516972"/>
            <a:ext cx="383868" cy="501872"/>
            <a:chOff x="59903" y="0"/>
            <a:chExt cx="622453" cy="813802"/>
          </a:xfrm>
        </p:grpSpPr>
        <p:sp>
          <p:nvSpPr>
            <p:cNvPr id="218" name="Shape 218"/>
            <p:cNvSpPr/>
            <p:nvPr/>
          </p:nvSpPr>
          <p:spPr>
            <a:xfrm>
              <a:off x="59903" y="341899"/>
              <a:ext cx="622453" cy="4719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1328" tIns="31328" rIns="31328" bIns="31328" numCol="1" anchor="ctr">
              <a:spAutoFit/>
            </a:bodyPr>
            <a:lstStyle>
              <a:lvl1pPr>
                <a:defRPr sz="2400" b="1">
                  <a:latin typeface="Candara"/>
                  <a:ea typeface="Candara"/>
                  <a:cs typeface="Candara"/>
                  <a:sym typeface="Candara"/>
                </a:defRPr>
              </a:lvl1pPr>
            </a:lstStyle>
            <a:p>
              <a:r>
                <a:rPr sz="1480"/>
                <a:t>2011</a:t>
              </a:r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400794" y="0"/>
              <a:ext cx="1" cy="381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1328" tIns="31328" rIns="31328" bIns="31328" numCol="1" anchor="ctr">
              <a:noAutofit/>
            </a:bodyPr>
            <a:lstStyle/>
            <a:p>
              <a:pPr defTabSz="281921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740"/>
            </a:p>
          </p:txBody>
        </p:sp>
      </p:grpSp>
      <p:grpSp>
        <p:nvGrpSpPr>
          <p:cNvPr id="223" name="Group 223"/>
          <p:cNvGrpSpPr/>
          <p:nvPr/>
        </p:nvGrpSpPr>
        <p:grpSpPr>
          <a:xfrm>
            <a:off x="2706864" y="5524803"/>
            <a:ext cx="411120" cy="501872"/>
            <a:chOff x="8334" y="0"/>
            <a:chExt cx="666642" cy="813802"/>
          </a:xfrm>
        </p:grpSpPr>
        <p:sp>
          <p:nvSpPr>
            <p:cNvPr id="221" name="Shape 221"/>
            <p:cNvSpPr/>
            <p:nvPr/>
          </p:nvSpPr>
          <p:spPr>
            <a:xfrm>
              <a:off x="8334" y="341899"/>
              <a:ext cx="666642" cy="4719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1328" tIns="31328" rIns="31328" bIns="31328" numCol="1" anchor="ctr">
              <a:spAutoFit/>
            </a:bodyPr>
            <a:lstStyle>
              <a:lvl1pPr>
                <a:defRPr sz="2400" b="1">
                  <a:latin typeface="Candara"/>
                  <a:ea typeface="Candara"/>
                  <a:cs typeface="Candara"/>
                  <a:sym typeface="Candara"/>
                </a:defRPr>
              </a:lvl1pPr>
            </a:lstStyle>
            <a:p>
              <a:r>
                <a:rPr sz="1480"/>
                <a:t>2012</a:t>
              </a:r>
            </a:p>
          </p:txBody>
        </p:sp>
        <p:sp>
          <p:nvSpPr>
            <p:cNvPr id="222" name="Shape 222"/>
            <p:cNvSpPr/>
            <p:nvPr/>
          </p:nvSpPr>
          <p:spPr>
            <a:xfrm flipH="1">
              <a:off x="377322" y="0"/>
              <a:ext cx="1" cy="381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1328" tIns="31328" rIns="31328" bIns="31328" numCol="1" anchor="ctr">
              <a:noAutofit/>
            </a:bodyPr>
            <a:lstStyle/>
            <a:p>
              <a:pPr defTabSz="281921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740"/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3634682" y="5516972"/>
            <a:ext cx="409517" cy="494040"/>
            <a:chOff x="-20762" y="0"/>
            <a:chExt cx="664046" cy="801101"/>
          </a:xfrm>
        </p:grpSpPr>
        <p:sp>
          <p:nvSpPr>
            <p:cNvPr id="224" name="Shape 224"/>
            <p:cNvSpPr/>
            <p:nvPr/>
          </p:nvSpPr>
          <p:spPr>
            <a:xfrm>
              <a:off x="-20762" y="329198"/>
              <a:ext cx="664046" cy="4719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1328" tIns="31328" rIns="31328" bIns="31328" numCol="1" anchor="ctr">
              <a:spAutoFit/>
            </a:bodyPr>
            <a:lstStyle>
              <a:lvl1pPr>
                <a:defRPr sz="2400" b="1">
                  <a:latin typeface="Candara"/>
                  <a:ea typeface="Candara"/>
                  <a:cs typeface="Candara"/>
                  <a:sym typeface="Candara"/>
                </a:defRPr>
              </a:lvl1pPr>
            </a:lstStyle>
            <a:p>
              <a:r>
                <a:rPr sz="1480"/>
                <a:t>2013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8835" y="0"/>
              <a:ext cx="1" cy="381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1328" tIns="31328" rIns="31328" bIns="31328" numCol="1" anchor="ctr">
              <a:noAutofit/>
            </a:bodyPr>
            <a:lstStyle/>
            <a:p>
              <a:pPr defTabSz="281921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740"/>
            </a:p>
          </p:txBody>
        </p:sp>
      </p:grpSp>
      <p:sp>
        <p:nvSpPr>
          <p:cNvPr id="227" name="Shape 227"/>
          <p:cNvSpPr/>
          <p:nvPr/>
        </p:nvSpPr>
        <p:spPr>
          <a:xfrm flipH="1">
            <a:off x="4117064" y="5491322"/>
            <a:ext cx="3728070" cy="10136"/>
          </a:xfrm>
          <a:prstGeom prst="line">
            <a:avLst/>
          </a:prstGeom>
          <a:solidFill>
            <a:schemeClr val="accent1"/>
          </a:solidFill>
          <a:ln w="88900">
            <a:solidFill>
              <a:srgbClr val="6068FF"/>
            </a:solidFill>
            <a:custDash>
              <a:ds d="200000" sp="200000"/>
            </a:custDash>
            <a:miter lim="400000"/>
            <a:headEnd type="stealth"/>
          </a:ln>
        </p:spPr>
        <p:txBody>
          <a:bodyPr lIns="31328" tIns="31328" rIns="31328" bIns="31328" anchor="ctr"/>
          <a:lstStyle/>
          <a:p>
            <a:pPr defTabSz="281921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740"/>
          </a:p>
        </p:txBody>
      </p:sp>
      <p:grpSp>
        <p:nvGrpSpPr>
          <p:cNvPr id="230" name="Group 230"/>
          <p:cNvGrpSpPr/>
          <p:nvPr/>
        </p:nvGrpSpPr>
        <p:grpSpPr>
          <a:xfrm>
            <a:off x="7636853" y="5524803"/>
            <a:ext cx="447989" cy="501872"/>
            <a:chOff x="5463" y="0"/>
            <a:chExt cx="726430" cy="813802"/>
          </a:xfrm>
        </p:grpSpPr>
        <p:sp>
          <p:nvSpPr>
            <p:cNvPr id="228" name="Shape 228"/>
            <p:cNvSpPr/>
            <p:nvPr/>
          </p:nvSpPr>
          <p:spPr>
            <a:xfrm>
              <a:off x="5463" y="341899"/>
              <a:ext cx="726430" cy="4719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1328" tIns="31328" rIns="31328" bIns="31328" numCol="1" anchor="ctr">
              <a:spAutoFit/>
            </a:bodyPr>
            <a:lstStyle>
              <a:lvl1pPr>
                <a:defRPr sz="2400" b="1">
                  <a:latin typeface="Candara"/>
                  <a:ea typeface="Candara"/>
                  <a:cs typeface="Candara"/>
                  <a:sym typeface="Candara"/>
                </a:defRPr>
              </a:lvl1pPr>
            </a:lstStyle>
            <a:p>
              <a:r>
                <a:rPr lang="en-US" sz="1480" dirty="0"/>
                <a:t>2020</a:t>
              </a:r>
              <a:endParaRPr sz="1480" dirty="0"/>
            </a:p>
          </p:txBody>
        </p:sp>
        <p:sp>
          <p:nvSpPr>
            <p:cNvPr id="229" name="Shape 229"/>
            <p:cNvSpPr/>
            <p:nvPr/>
          </p:nvSpPr>
          <p:spPr>
            <a:xfrm flipH="1">
              <a:off x="362991" y="0"/>
              <a:ext cx="1" cy="381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1328" tIns="31328" rIns="31328" bIns="31328" numCol="1" anchor="ctr">
              <a:noAutofit/>
            </a:bodyPr>
            <a:lstStyle/>
            <a:p>
              <a:pPr defTabSz="281921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740"/>
            </a:p>
          </p:txBody>
        </p:sp>
      </p:grpSp>
      <p:sp>
        <p:nvSpPr>
          <p:cNvPr id="231" name="Shape 231"/>
          <p:cNvSpPr/>
          <p:nvPr/>
        </p:nvSpPr>
        <p:spPr>
          <a:xfrm>
            <a:off x="2835695" y="1178630"/>
            <a:ext cx="5943083" cy="50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328" tIns="31328" rIns="31328" bIns="31328" anchor="ctr">
            <a:spAutoFit/>
          </a:bodyPr>
          <a:lstStyle>
            <a:lvl1pPr>
              <a:defRPr sz="4700">
                <a:effectLst>
                  <a:outerShdw blurRad="50800" dist="25400" dir="5400000" rotWithShape="0">
                    <a:srgbClr val="000000"/>
                  </a:outerShdw>
                </a:effectLst>
                <a:latin typeface="Lucida Handwriting"/>
                <a:ea typeface="Lucida Handwriting"/>
                <a:cs typeface="Lucida Handwriting"/>
                <a:sym typeface="Lucida Handwriting"/>
              </a:defRPr>
            </a:lvl1pPr>
          </a:lstStyle>
          <a:p>
            <a:r>
              <a:rPr sz="2898"/>
              <a:t>Statistical Defect Prediction</a:t>
            </a:r>
          </a:p>
        </p:txBody>
      </p:sp>
    </p:spTree>
    <p:extLst>
      <p:ext uri="{BB962C8B-B14F-4D97-AF65-F5344CB8AC3E}">
        <p14:creationId xmlns:p14="http://schemas.microsoft.com/office/powerpoint/2010/main" val="344524609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4" grpId="0" animBg="1" advAuto="0"/>
      <p:bldP spid="204" grpId="0" animBg="1" advAuto="0"/>
      <p:bldP spid="205" grpId="0" animBg="1" advAuto="0"/>
      <p:bldP spid="206" grpId="0" animBg="1" advAuto="0"/>
      <p:bldP spid="207" grpId="0" animBg="1" advAuto="0"/>
      <p:bldP spid="208" grpId="0" animBg="1" advAuto="0"/>
      <p:bldP spid="209" grpId="0" animBg="1" advAuto="0"/>
      <p:bldP spid="210" grpId="0" animBg="1" advAuto="0"/>
      <p:bldP spid="211" grpId="0" animBg="1" advAuto="0"/>
      <p:bldP spid="212" grpId="0" animBg="1" advAuto="0"/>
      <p:bldP spid="213" grpId="0" animBg="1" advAuto="0"/>
      <p:bldP spid="216" grpId="0" animBg="1" advAuto="0"/>
      <p:bldP spid="217" grpId="0" animBg="1" advAuto="0"/>
      <p:bldP spid="220" grpId="0" animBg="1" advAuto="0"/>
      <p:bldP spid="223" grpId="0" animBg="1" advAuto="0"/>
      <p:bldP spid="226" grpId="0" animBg="1" advAuto="0"/>
      <p:bldP spid="227" grpId="0" animBg="1" advAuto="0"/>
      <p:bldP spid="230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64516" y="1291163"/>
            <a:ext cx="9964368" cy="669741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r>
              <a:rPr lang="en"/>
              <a:t>Dynamic Analysis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64516" y="2118487"/>
            <a:ext cx="4059843" cy="3995290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pPr>
              <a:buNone/>
            </a:pPr>
            <a:r>
              <a:rPr lang="en" dirty="0" err="1"/>
              <a:t>Valgrind</a:t>
            </a:r>
            <a:r>
              <a:rPr lang="en" dirty="0"/>
              <a:t>: instrument binaries in order to automatically detect many memory management and threading bugs, and profile your programs in detail.</a:t>
            </a:r>
          </a:p>
          <a:p>
            <a:pPr>
              <a:buNone/>
            </a:pPr>
            <a:r>
              <a:rPr lang="en" dirty="0"/>
              <a:t>Coverage</a:t>
            </a:r>
          </a:p>
          <a:p>
            <a:pPr>
              <a:buNone/>
            </a:pPr>
            <a:r>
              <a:rPr lang="en" dirty="0"/>
              <a:t>Telemetry</a:t>
            </a: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359" y="2006438"/>
            <a:ext cx="5500397" cy="4591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991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r>
              <a:rPr lang="en-US" sz="3600" dirty="0"/>
              <a:t>Bug Localization (Hybrid Dynamic/Statistical)</a:t>
            </a:r>
            <a:endParaRPr lang="en" sz="3600" dirty="0"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7510" y="1359734"/>
            <a:ext cx="9170908" cy="3029476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pPr>
              <a:buNone/>
            </a:pPr>
            <a:r>
              <a:rPr lang="en" dirty="0"/>
              <a:t>Use statistical properties to calculate the suspiciousness of a line location.</a:t>
            </a:r>
          </a:p>
          <a:p>
            <a:pPr>
              <a:buNone/>
            </a:pPr>
            <a:endParaRPr dirty="0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100" y="2254250"/>
            <a:ext cx="6793358" cy="4824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619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64516" y="1291163"/>
            <a:ext cx="5270569" cy="669741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r>
              <a:rPr lang="en" dirty="0"/>
              <a:t>Natural Language Techniques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353" y="906385"/>
            <a:ext cx="5169617" cy="5937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316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534670" y="1011611"/>
            <a:ext cx="9624060" cy="1002682"/>
          </a:xfrm>
          <a:prstGeom prst="rect">
            <a:avLst/>
          </a:prstGeom>
        </p:spPr>
        <p:txBody>
          <a:bodyPr spcFirstLastPara="1" wrap="square" lIns="106916" tIns="106916" rIns="106916" bIns="106916" anchor="b" anchorCtr="0">
            <a:noAutofit/>
          </a:bodyPr>
          <a:lstStyle/>
          <a:p>
            <a:r>
              <a:rPr lang="en" dirty="0"/>
              <a:t>Bad Smells</a:t>
            </a:r>
            <a:r>
              <a:rPr lang="en-US" dirty="0"/>
              <a:t> </a:t>
            </a:r>
            <a:r>
              <a:rPr lang="en-US" sz="1637" dirty="0"/>
              <a:t>(usually bad design choices)</a:t>
            </a:r>
            <a:endParaRPr lang="en" sz="1637" dirty="0"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534670" y="2174240"/>
            <a:ext cx="9624060" cy="4356999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pPr>
              <a:buNone/>
            </a:pPr>
            <a:r>
              <a:rPr lang="en" sz="2598" i="1" dirty="0">
                <a:solidFill>
                  <a:srgbClr val="000000"/>
                </a:solidFill>
              </a:rPr>
              <a:t>Duplicated Code</a:t>
            </a:r>
          </a:p>
          <a:p>
            <a:pPr marL="445541" indent="-207919">
              <a:spcBef>
                <a:spcPts val="366"/>
              </a:spcBef>
              <a:buClr>
                <a:srgbClr val="000000"/>
              </a:buClr>
              <a:buSzPct val="100000"/>
            </a:pPr>
            <a:r>
              <a:rPr lang="en-US" sz="2339" dirty="0">
                <a:solidFill>
                  <a:srgbClr val="000000"/>
                </a:solidFill>
              </a:rPr>
              <a:t>Why do this? Why not? How to fix? </a:t>
            </a:r>
            <a:br>
              <a:rPr lang="en-US" sz="2339" dirty="0">
                <a:solidFill>
                  <a:srgbClr val="000000"/>
                </a:solidFill>
              </a:rPr>
            </a:br>
            <a:endParaRPr lang="en" sz="2339" dirty="0">
              <a:solidFill>
                <a:srgbClr val="000000"/>
              </a:solidFill>
            </a:endParaRPr>
          </a:p>
          <a:p>
            <a:pPr>
              <a:spcBef>
                <a:spcPts val="560"/>
              </a:spcBef>
              <a:buNone/>
            </a:pPr>
            <a:r>
              <a:rPr lang="en" sz="2598" i="1" dirty="0">
                <a:solidFill>
                  <a:srgbClr val="000000"/>
                </a:solidFill>
              </a:rPr>
              <a:t>Long Method</a:t>
            </a:r>
          </a:p>
          <a:p>
            <a:pPr marL="445541" indent="-207919">
              <a:spcBef>
                <a:spcPts val="366"/>
              </a:spcBef>
              <a:buClr>
                <a:srgbClr val="000000"/>
              </a:buClr>
              <a:buSzPct val="100000"/>
            </a:pPr>
            <a:r>
              <a:rPr lang="en-US" sz="2339" dirty="0">
                <a:solidFill>
                  <a:srgbClr val="000000"/>
                </a:solidFill>
              </a:rPr>
              <a:t>Why have long methods?  Why not? How to fix? </a:t>
            </a:r>
            <a:br>
              <a:rPr lang="en-US" sz="2339" dirty="0">
                <a:solidFill>
                  <a:srgbClr val="000000"/>
                </a:solidFill>
              </a:rPr>
            </a:br>
            <a:endParaRPr lang="en-US" sz="2339" dirty="0">
              <a:solidFill>
                <a:srgbClr val="000000"/>
              </a:solidFill>
            </a:endParaRPr>
          </a:p>
          <a:p>
            <a:pPr>
              <a:spcBef>
                <a:spcPts val="560"/>
              </a:spcBef>
              <a:buNone/>
            </a:pPr>
            <a:r>
              <a:rPr lang="en-US" sz="2598" i="1" dirty="0">
                <a:solidFill>
                  <a:srgbClr val="000000"/>
                </a:solidFill>
              </a:rPr>
              <a:t>God Classes</a:t>
            </a:r>
            <a:endParaRPr lang="en" sz="2598" i="1" dirty="0">
              <a:solidFill>
                <a:srgbClr val="000000"/>
              </a:solidFill>
            </a:endParaRPr>
          </a:p>
          <a:p>
            <a:pPr marL="445541" indent="-207919">
              <a:spcBef>
                <a:spcPts val="366"/>
              </a:spcBef>
              <a:buClr>
                <a:srgbClr val="000000"/>
              </a:buClr>
              <a:buSzPct val="100000"/>
            </a:pPr>
            <a:r>
              <a:rPr lang="en-US" sz="2339" dirty="0">
                <a:solidFill>
                  <a:srgbClr val="000000"/>
                </a:solidFill>
              </a:rPr>
              <a:t>Worst case: entire application in one class, with hundreds of methods and instance variables. </a:t>
            </a:r>
          </a:p>
          <a:p>
            <a:pPr marL="445541" indent="-207919">
              <a:spcBef>
                <a:spcPts val="366"/>
              </a:spcBef>
              <a:buClr>
                <a:srgbClr val="000000"/>
              </a:buClr>
              <a:buSzPct val="100000"/>
            </a:pPr>
            <a:r>
              <a:rPr lang="en-US" sz="2339" dirty="0">
                <a:solidFill>
                  <a:srgbClr val="000000"/>
                </a:solidFill>
              </a:rPr>
              <a:t>Why might happen? How to fix? </a:t>
            </a:r>
            <a:endParaRPr lang="en" sz="2339" dirty="0">
              <a:solidFill>
                <a:srgbClr val="000000"/>
              </a:solidFill>
            </a:endParaRPr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9861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904223"/>
            <a:ext cx="9624060" cy="1002682"/>
          </a:xfrm>
        </p:spPr>
        <p:txBody>
          <a:bodyPr>
            <a:normAutofit/>
          </a:bodyPr>
          <a:lstStyle/>
          <a:p>
            <a:r>
              <a:rPr lang="en-US" dirty="0"/>
              <a:t>Static Analysis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300" y="1906905"/>
            <a:ext cx="9155430" cy="4544695"/>
          </a:xfrm>
        </p:spPr>
        <p:txBody>
          <a:bodyPr>
            <a:noAutofit/>
          </a:bodyPr>
          <a:lstStyle/>
          <a:p>
            <a:r>
              <a:rPr lang="en-US" sz="2000" dirty="0"/>
              <a:t>FindBugs: </a:t>
            </a:r>
            <a:r>
              <a:rPr lang="en-US" sz="2000" dirty="0">
                <a:hlinkClick r:id="rId2"/>
              </a:rPr>
              <a:t>http://findbugs.sourceforge.net/</a:t>
            </a:r>
            <a:endParaRPr lang="en-US" sz="1600" dirty="0"/>
          </a:p>
          <a:p>
            <a:r>
              <a:rPr lang="en-US" sz="2000" dirty="0"/>
              <a:t>PMD: </a:t>
            </a:r>
            <a:r>
              <a:rPr lang="en-US" sz="2000" dirty="0">
                <a:hlinkClick r:id="rId3"/>
              </a:rPr>
              <a:t>https://pmd.github.io/</a:t>
            </a:r>
            <a:endParaRPr lang="en-US" sz="2000" dirty="0"/>
          </a:p>
          <a:p>
            <a:r>
              <a:rPr lang="en-US" sz="2000" dirty="0" err="1"/>
              <a:t>CheckStyle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https://checkstyle.sourceforge.io/</a:t>
            </a:r>
            <a:endParaRPr lang="en-US" sz="1600" dirty="0"/>
          </a:p>
          <a:p>
            <a:r>
              <a:rPr lang="en-US" sz="2000" dirty="0" err="1"/>
              <a:t>Jdepend</a:t>
            </a:r>
            <a:r>
              <a:rPr lang="en-US" sz="2000" dirty="0"/>
              <a:t>: </a:t>
            </a:r>
            <a:r>
              <a:rPr lang="en-US" sz="2000" dirty="0">
                <a:hlinkClick r:id="rId5"/>
              </a:rPr>
              <a:t>https://java-source.net/open-source/code-analyzers/jdepend</a:t>
            </a:r>
            <a:endParaRPr lang="en-US" sz="1600" dirty="0"/>
          </a:p>
          <a:p>
            <a:r>
              <a:rPr lang="en-US" sz="2000" dirty="0" err="1"/>
              <a:t>Ckjm</a:t>
            </a:r>
            <a:r>
              <a:rPr lang="en-US" sz="2000" dirty="0"/>
              <a:t>: </a:t>
            </a:r>
            <a:r>
              <a:rPr lang="en-US" sz="2000" dirty="0">
                <a:hlinkClick r:id="rId6"/>
              </a:rPr>
              <a:t>https://www.spinellis.gr/sw/ckjm/</a:t>
            </a:r>
            <a:endParaRPr lang="en-US" sz="2000" dirty="0"/>
          </a:p>
          <a:p>
            <a:r>
              <a:rPr lang="en-US" sz="2000" dirty="0" err="1"/>
              <a:t>JavaNCSS</a:t>
            </a:r>
            <a:r>
              <a:rPr lang="en-US" sz="2000" dirty="0"/>
              <a:t>: </a:t>
            </a:r>
            <a:r>
              <a:rPr lang="en-US" sz="2000" dirty="0">
                <a:hlinkClick r:id="rId7"/>
              </a:rPr>
              <a:t>http://www.kclee.de/clemens/java/javancss/</a:t>
            </a:r>
            <a:endParaRPr lang="en-US" sz="2000" dirty="0"/>
          </a:p>
          <a:p>
            <a:r>
              <a:rPr lang="en-US" sz="2000" dirty="0" err="1"/>
              <a:t>Cobertura</a:t>
            </a:r>
            <a:r>
              <a:rPr lang="en-US" sz="2000" dirty="0"/>
              <a:t>: </a:t>
            </a:r>
            <a:r>
              <a:rPr lang="en-US" sz="2000" dirty="0">
                <a:hlinkClick r:id="rId8"/>
              </a:rPr>
              <a:t>https://cobertura.github.io/cobertura/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Pylint</a:t>
            </a:r>
            <a:r>
              <a:rPr lang="en-US" sz="2000" dirty="0"/>
              <a:t>: </a:t>
            </a:r>
            <a:r>
              <a:rPr lang="en-US" sz="2000" dirty="0">
                <a:hlinkClick r:id="rId9"/>
              </a:rPr>
              <a:t>https://www.pylint.org/</a:t>
            </a:r>
            <a:endParaRPr lang="en-US" sz="2000" dirty="0"/>
          </a:p>
          <a:p>
            <a:r>
              <a:rPr lang="en-US" sz="2000" dirty="0" err="1"/>
              <a:t>ESLint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>
                <a:hlinkClick r:id="rId10"/>
              </a:rPr>
              <a:t>https://marketplace.visualstudio.com/items?itemName=dbaeumer.vscode-eslint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179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/>
          </p:cNvSpPr>
          <p:nvPr/>
        </p:nvSpPr>
        <p:spPr>
          <a:xfrm>
            <a:off x="2456592" y="2778246"/>
            <a:ext cx="6107762" cy="1200505"/>
          </a:xfrm>
          <a:prstGeom prst="rect">
            <a:avLst/>
          </a:prstGeom>
          <a:noFill/>
          <a:ln>
            <a:noFill/>
          </a:ln>
        </p:spPr>
        <p:txBody>
          <a:bodyPr lIns="106916" tIns="106916" rIns="106916" bIns="106916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4800" dirty="0"/>
              <a:t>Software Testing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4116301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385206"/>
            <a:ext cx="6688807" cy="2941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CF3EA5-618A-B849-8B3B-4EB423DC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31" y="3560887"/>
            <a:ext cx="9174937" cy="36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64516" y="1291163"/>
            <a:ext cx="9964368" cy="669741"/>
          </a:xfrm>
          <a:prstGeom prst="rect">
            <a:avLst/>
          </a:prstGeom>
        </p:spPr>
        <p:txBody>
          <a:bodyPr spcFirstLastPara="1" wrap="square" lIns="106916" tIns="106916" rIns="106916" bIns="106916" anchor="t" anchorCtr="0">
            <a:noAutofit/>
          </a:bodyPr>
          <a:lstStyle/>
          <a:p>
            <a:r>
              <a:rPr lang="en" dirty="0" err="1"/>
              <a:t>Pylint</a:t>
            </a:r>
            <a:endParaRPr lang="en" dirty="0"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300" y="2101850"/>
            <a:ext cx="7273740" cy="510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77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7447-A345-3B4D-9B33-9F2495DC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ESLint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505FD-758C-9147-8D7F-463C12F79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ESLint</a:t>
            </a:r>
            <a:r>
              <a:rPr lang="en-US" dirty="0"/>
              <a:t>: integrated with </a:t>
            </a:r>
            <a:r>
              <a:rPr lang="en-US" dirty="0" err="1"/>
              <a:t>VSCode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A24ED-E186-434A-897B-70B910C89C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A picture containing screenshot, sitting, black, table&#10;&#10;Description automatically generated">
            <a:extLst>
              <a:ext uri="{FF2B5EF4-FFF2-40B4-BE49-F238E27FC236}">
                <a16:creationId xmlns:a16="http://schemas.microsoft.com/office/drawing/2014/main" id="{964E081A-9EDF-A746-B77D-0BAE2F04D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4585681"/>
            <a:ext cx="6490455" cy="24418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9848E-2803-A642-B791-DF8E4A5F0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789882"/>
            <a:ext cx="6817225" cy="15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37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D978F6-204A-804F-AFEF-12A75901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34C170-A80C-6E41-B9B3-E5D9EF051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Node.js &amp; JavaScript Testing Best Practices (2020) by Yoni Goldberg: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https://medium.com/@me_37286/yoni-goldberg-javascript-nodejs-testing-best-practices-2b98924c9347</a:t>
            </a:r>
            <a:r>
              <a:rPr lang="en-US" dirty="0"/>
              <a:t> </a:t>
            </a:r>
          </a:p>
          <a:p>
            <a:r>
              <a:rPr lang="en-US" dirty="0"/>
              <a:t>GitHub Standard Fork &amp; Pull Request Workflow</a:t>
            </a:r>
          </a:p>
          <a:p>
            <a:pPr lvl="1"/>
            <a:r>
              <a:rPr lang="en-US" dirty="0">
                <a:hlinkClick r:id="rId3"/>
              </a:rPr>
              <a:t>https://gist.github.com/Chaser324/ce0505fbed06b947d962</a:t>
            </a:r>
            <a:endParaRPr lang="en-US" dirty="0"/>
          </a:p>
          <a:p>
            <a:r>
              <a:rPr lang="en-US" dirty="0" err="1"/>
              <a:t>Youtube</a:t>
            </a:r>
            <a:r>
              <a:rPr lang="en-US" dirty="0"/>
              <a:t> video: </a:t>
            </a:r>
            <a:r>
              <a:rPr lang="en-US" dirty="0" err="1"/>
              <a:t>ESLint</a:t>
            </a:r>
            <a:r>
              <a:rPr lang="en-US" dirty="0"/>
              <a:t> </a:t>
            </a:r>
            <a:r>
              <a:rPr lang="en-US" dirty="0" err="1"/>
              <a:t>Quickstart</a:t>
            </a:r>
            <a:r>
              <a:rPr lang="en-US" dirty="0"/>
              <a:t> - find errors automatically</a:t>
            </a:r>
          </a:p>
          <a:p>
            <a:pPr lvl="1"/>
            <a:r>
              <a:rPr lang="en-US" dirty="0">
                <a:hlinkClick r:id="rId4"/>
              </a:rPr>
              <a:t>https://www.youtube.com/watch?v=qhuFviJn-es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F90EF-368E-5945-B874-F07D8DC997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1350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/>
          </p:cNvSpPr>
          <p:nvPr/>
        </p:nvSpPr>
        <p:spPr>
          <a:xfrm>
            <a:off x="2456592" y="2778246"/>
            <a:ext cx="6107762" cy="1200505"/>
          </a:xfrm>
          <a:prstGeom prst="rect">
            <a:avLst/>
          </a:prstGeom>
          <a:noFill/>
          <a:ln>
            <a:noFill/>
          </a:ln>
        </p:spPr>
        <p:txBody>
          <a:bodyPr lIns="106916" tIns="106916" rIns="106916" bIns="106916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4000" dirty="0"/>
              <a:t>Code Review</a:t>
            </a:r>
          </a:p>
          <a:p>
            <a:pPr algn="ctr"/>
            <a:r>
              <a:rPr lang="en-US" sz="4000" spc="10" dirty="0"/>
              <a:t>(Thursday 4/8 lecture)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97375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511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800" b="1" spc="-25" dirty="0">
                <a:latin typeface="Arial"/>
                <a:cs typeface="Arial"/>
              </a:rPr>
              <a:t>W</a:t>
            </a:r>
            <a:r>
              <a:rPr sz="3800" b="1" spc="-15" dirty="0">
                <a:latin typeface="Arial"/>
                <a:cs typeface="Arial"/>
              </a:rPr>
              <a:t>ha</a:t>
            </a:r>
            <a:r>
              <a:rPr sz="3800" b="1" spc="0" dirty="0">
                <a:latin typeface="Arial"/>
                <a:cs typeface="Arial"/>
              </a:rPr>
              <a:t>t</a:t>
            </a:r>
            <a:r>
              <a:rPr sz="3800" b="1" spc="-10" dirty="0">
                <a:latin typeface="Arial"/>
                <a:cs typeface="Arial"/>
              </a:rPr>
              <a:t> i</a:t>
            </a:r>
            <a:r>
              <a:rPr sz="3800" b="1" spc="0" dirty="0">
                <a:latin typeface="Arial"/>
                <a:cs typeface="Arial"/>
              </a:rPr>
              <a:t>s</a:t>
            </a:r>
            <a:r>
              <a:rPr sz="3800" b="1" spc="-20" dirty="0">
                <a:latin typeface="Arial"/>
                <a:cs typeface="Arial"/>
              </a:rPr>
              <a:t> </a:t>
            </a:r>
            <a:r>
              <a:rPr sz="3800" b="1" spc="-15" dirty="0">
                <a:latin typeface="Arial"/>
                <a:cs typeface="Arial"/>
              </a:rPr>
              <a:t>so</a:t>
            </a:r>
            <a:r>
              <a:rPr sz="3800" b="1" spc="-10" dirty="0">
                <a:latin typeface="Arial"/>
                <a:cs typeface="Arial"/>
              </a:rPr>
              <a:t>ft</a:t>
            </a:r>
            <a:r>
              <a:rPr sz="3800" b="1" spc="-25" dirty="0">
                <a:latin typeface="Arial"/>
                <a:cs typeface="Arial"/>
              </a:rPr>
              <a:t>w</a:t>
            </a:r>
            <a:r>
              <a:rPr sz="3800" b="1" spc="-15" dirty="0">
                <a:latin typeface="Arial"/>
                <a:cs typeface="Arial"/>
              </a:rPr>
              <a:t>ar</a:t>
            </a:r>
            <a:r>
              <a:rPr sz="3800" b="1" spc="0" dirty="0">
                <a:latin typeface="Arial"/>
                <a:cs typeface="Arial"/>
              </a:rPr>
              <a:t>e</a:t>
            </a:r>
            <a:r>
              <a:rPr sz="3800" b="1" spc="-20" dirty="0">
                <a:latin typeface="Arial"/>
                <a:cs typeface="Arial"/>
              </a:rPr>
              <a:t> </a:t>
            </a:r>
            <a:r>
              <a:rPr sz="3800" b="1" spc="-10" dirty="0">
                <a:latin typeface="Arial"/>
                <a:cs typeface="Arial"/>
              </a:rPr>
              <a:t>t</a:t>
            </a:r>
            <a:r>
              <a:rPr sz="3800" b="1" spc="-15" dirty="0">
                <a:latin typeface="Arial"/>
                <a:cs typeface="Arial"/>
              </a:rPr>
              <a:t>es</a:t>
            </a:r>
            <a:r>
              <a:rPr sz="3800" b="1" spc="-10" dirty="0">
                <a:latin typeface="Arial"/>
                <a:cs typeface="Arial"/>
              </a:rPr>
              <a:t>ti</a:t>
            </a:r>
            <a:r>
              <a:rPr sz="3800" b="1" spc="-15" dirty="0">
                <a:latin typeface="Arial"/>
                <a:cs typeface="Arial"/>
              </a:rPr>
              <a:t>ng</a:t>
            </a:r>
            <a:r>
              <a:rPr sz="3800" b="1" spc="0" dirty="0">
                <a:latin typeface="Arial"/>
                <a:cs typeface="Arial"/>
              </a:rPr>
              <a:t>?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1818" y="3517120"/>
            <a:ext cx="3513454" cy="24961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marR="210185" indent="-296545">
              <a:lnSpc>
                <a:spcPct val="101899"/>
              </a:lnSpc>
              <a:buFont typeface="Arial"/>
              <a:buChar char="•"/>
              <a:tabLst>
                <a:tab pos="308610" algn="l"/>
              </a:tabLst>
            </a:pPr>
            <a:r>
              <a:rPr sz="3100" spc="25" dirty="0">
                <a:latin typeface="Arial"/>
                <a:cs typeface="Arial"/>
              </a:rPr>
              <a:t>V</a:t>
            </a:r>
            <a:r>
              <a:rPr sz="3100" spc="20" dirty="0">
                <a:latin typeface="Arial"/>
                <a:cs typeface="Arial"/>
              </a:rPr>
              <a:t>e</a:t>
            </a:r>
            <a:r>
              <a:rPr sz="3100" spc="15" dirty="0">
                <a:latin typeface="Arial"/>
                <a:cs typeface="Arial"/>
              </a:rPr>
              <a:t>r</a:t>
            </a:r>
            <a:r>
              <a:rPr sz="3100" spc="0" dirty="0">
                <a:latin typeface="Arial"/>
                <a:cs typeface="Arial"/>
              </a:rPr>
              <a:t>i</a:t>
            </a:r>
            <a:r>
              <a:rPr sz="3100" spc="15" dirty="0">
                <a:latin typeface="Arial"/>
                <a:cs typeface="Arial"/>
              </a:rPr>
              <a:t>f</a:t>
            </a:r>
            <a:r>
              <a:rPr sz="3100" spc="20" dirty="0">
                <a:latin typeface="Arial"/>
                <a:cs typeface="Arial"/>
              </a:rPr>
              <a:t>y</a:t>
            </a:r>
            <a:r>
              <a:rPr sz="3100" spc="0" dirty="0">
                <a:latin typeface="Arial"/>
                <a:cs typeface="Arial"/>
              </a:rPr>
              <a:t>i</a:t>
            </a:r>
            <a:r>
              <a:rPr sz="3100" spc="20" dirty="0">
                <a:latin typeface="Arial"/>
                <a:cs typeface="Arial"/>
              </a:rPr>
              <a:t>n</a:t>
            </a:r>
            <a:r>
              <a:rPr sz="3100" spc="0" dirty="0">
                <a:latin typeface="Arial"/>
                <a:cs typeface="Arial"/>
              </a:rPr>
              <a:t>g</a:t>
            </a:r>
            <a:r>
              <a:rPr sz="3100" spc="40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t</a:t>
            </a:r>
            <a:r>
              <a:rPr sz="3100" spc="20" dirty="0">
                <a:latin typeface="Arial"/>
                <a:cs typeface="Arial"/>
              </a:rPr>
              <a:t>ha</a:t>
            </a:r>
            <a:r>
              <a:rPr sz="3100" spc="0" dirty="0">
                <a:latin typeface="Arial"/>
                <a:cs typeface="Arial"/>
              </a:rPr>
              <a:t>t</a:t>
            </a:r>
            <a:r>
              <a:rPr sz="3100" spc="35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t</a:t>
            </a:r>
            <a:r>
              <a:rPr sz="3100" spc="20" dirty="0">
                <a:latin typeface="Arial"/>
                <a:cs typeface="Arial"/>
              </a:rPr>
              <a:t>h</a:t>
            </a:r>
            <a:r>
              <a:rPr sz="3100" spc="0" dirty="0">
                <a:latin typeface="Arial"/>
                <a:cs typeface="Arial"/>
              </a:rPr>
              <a:t>e </a:t>
            </a:r>
            <a:r>
              <a:rPr sz="3100" spc="15" dirty="0">
                <a:latin typeface="Arial"/>
                <a:cs typeface="Arial"/>
              </a:rPr>
              <a:t>produ</a:t>
            </a:r>
            <a:r>
              <a:rPr sz="3100" spc="20" dirty="0">
                <a:latin typeface="Arial"/>
                <a:cs typeface="Arial"/>
              </a:rPr>
              <a:t>c</a:t>
            </a:r>
            <a:r>
              <a:rPr sz="3100" spc="0" dirty="0">
                <a:latin typeface="Arial"/>
                <a:cs typeface="Arial"/>
              </a:rPr>
              <a:t>t</a:t>
            </a:r>
            <a:r>
              <a:rPr sz="3100" spc="35" dirty="0">
                <a:latin typeface="Arial"/>
                <a:cs typeface="Arial"/>
              </a:rPr>
              <a:t> </a:t>
            </a:r>
            <a:r>
              <a:rPr sz="3100" spc="5" dirty="0">
                <a:latin typeface="Arial"/>
                <a:cs typeface="Arial"/>
              </a:rPr>
              <a:t>i</a:t>
            </a:r>
            <a:r>
              <a:rPr sz="3100" spc="0" dirty="0">
                <a:latin typeface="Arial"/>
                <a:cs typeface="Arial"/>
              </a:rPr>
              <a:t>s</a:t>
            </a:r>
            <a:r>
              <a:rPr sz="3100" spc="40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r</a:t>
            </a:r>
            <a:r>
              <a:rPr sz="3100" spc="5" dirty="0">
                <a:latin typeface="Arial"/>
                <a:cs typeface="Arial"/>
              </a:rPr>
              <a:t>i</a:t>
            </a:r>
            <a:r>
              <a:rPr sz="3100" spc="15" dirty="0">
                <a:latin typeface="Arial"/>
                <a:cs typeface="Arial"/>
              </a:rPr>
              <a:t>ght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30"/>
              </a:spcBef>
              <a:buFont typeface="Arial"/>
              <a:buChar char="•"/>
            </a:pPr>
            <a:endParaRPr sz="700" dirty="0"/>
          </a:p>
          <a:p>
            <a:pPr marL="308610" marR="12700" indent="-296545">
              <a:lnSpc>
                <a:spcPct val="101000"/>
              </a:lnSpc>
              <a:buFont typeface="Arial"/>
              <a:buChar char="•"/>
              <a:tabLst>
                <a:tab pos="308610" algn="l"/>
              </a:tabLst>
            </a:pPr>
            <a:r>
              <a:rPr sz="3100" spc="25" dirty="0">
                <a:latin typeface="Arial"/>
                <a:cs typeface="Arial"/>
              </a:rPr>
              <a:t>V</a:t>
            </a:r>
            <a:r>
              <a:rPr sz="3100" spc="20" dirty="0">
                <a:latin typeface="Arial"/>
                <a:cs typeface="Arial"/>
              </a:rPr>
              <a:t>a</a:t>
            </a:r>
            <a:r>
              <a:rPr sz="3100" spc="0" dirty="0">
                <a:latin typeface="Arial"/>
                <a:cs typeface="Arial"/>
              </a:rPr>
              <a:t>li</a:t>
            </a:r>
            <a:r>
              <a:rPr sz="3100" spc="20" dirty="0">
                <a:latin typeface="Arial"/>
                <a:cs typeface="Arial"/>
              </a:rPr>
              <a:t>da</a:t>
            </a:r>
            <a:r>
              <a:rPr sz="3100" spc="15" dirty="0">
                <a:latin typeface="Arial"/>
                <a:cs typeface="Arial"/>
              </a:rPr>
              <a:t>t</a:t>
            </a:r>
            <a:r>
              <a:rPr sz="3100" spc="0" dirty="0">
                <a:latin typeface="Arial"/>
                <a:cs typeface="Arial"/>
              </a:rPr>
              <a:t>i</a:t>
            </a:r>
            <a:r>
              <a:rPr sz="3100" spc="20" dirty="0">
                <a:latin typeface="Arial"/>
                <a:cs typeface="Arial"/>
              </a:rPr>
              <a:t>n</a:t>
            </a:r>
            <a:r>
              <a:rPr sz="3100" spc="0" dirty="0">
                <a:latin typeface="Arial"/>
                <a:cs typeface="Arial"/>
              </a:rPr>
              <a:t>g</a:t>
            </a:r>
            <a:r>
              <a:rPr sz="3100" spc="40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t</a:t>
            </a:r>
            <a:r>
              <a:rPr sz="3100" spc="20" dirty="0">
                <a:latin typeface="Arial"/>
                <a:cs typeface="Arial"/>
              </a:rPr>
              <a:t>ha</a:t>
            </a:r>
            <a:r>
              <a:rPr sz="3100" spc="0" dirty="0">
                <a:latin typeface="Arial"/>
                <a:cs typeface="Arial"/>
              </a:rPr>
              <a:t>t</a:t>
            </a:r>
            <a:r>
              <a:rPr sz="3100" spc="35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t</a:t>
            </a:r>
            <a:r>
              <a:rPr sz="3100" spc="20" dirty="0">
                <a:latin typeface="Arial"/>
                <a:cs typeface="Arial"/>
              </a:rPr>
              <a:t>h</a:t>
            </a:r>
            <a:r>
              <a:rPr sz="3100" spc="0" dirty="0">
                <a:latin typeface="Arial"/>
                <a:cs typeface="Arial"/>
              </a:rPr>
              <a:t>e </a:t>
            </a:r>
            <a:r>
              <a:rPr sz="3100" spc="15" dirty="0">
                <a:latin typeface="Arial"/>
                <a:cs typeface="Arial"/>
              </a:rPr>
              <a:t>r</a:t>
            </a:r>
            <a:r>
              <a:rPr sz="3100" spc="5" dirty="0">
                <a:latin typeface="Arial"/>
                <a:cs typeface="Arial"/>
              </a:rPr>
              <a:t>i</a:t>
            </a:r>
            <a:r>
              <a:rPr sz="3100" spc="15" dirty="0">
                <a:latin typeface="Arial"/>
                <a:cs typeface="Arial"/>
              </a:rPr>
              <a:t>gh</a:t>
            </a:r>
            <a:r>
              <a:rPr sz="3100" spc="0" dirty="0">
                <a:latin typeface="Arial"/>
                <a:cs typeface="Arial"/>
              </a:rPr>
              <a:t>t</a:t>
            </a:r>
            <a:r>
              <a:rPr sz="3100" spc="35" dirty="0">
                <a:latin typeface="Arial"/>
                <a:cs typeface="Arial"/>
              </a:rPr>
              <a:t> </a:t>
            </a:r>
            <a:r>
              <a:rPr sz="3100" spc="15" dirty="0">
                <a:latin typeface="Arial"/>
                <a:cs typeface="Arial"/>
              </a:rPr>
              <a:t>produ</a:t>
            </a:r>
            <a:r>
              <a:rPr sz="3100" spc="20" dirty="0">
                <a:latin typeface="Arial"/>
                <a:cs typeface="Arial"/>
              </a:rPr>
              <a:t>c</a:t>
            </a:r>
            <a:r>
              <a:rPr sz="3100" spc="0" dirty="0">
                <a:latin typeface="Arial"/>
                <a:cs typeface="Arial"/>
              </a:rPr>
              <a:t>t</a:t>
            </a:r>
            <a:r>
              <a:rPr sz="3100" spc="35" dirty="0">
                <a:latin typeface="Arial"/>
                <a:cs typeface="Arial"/>
              </a:rPr>
              <a:t> </a:t>
            </a:r>
            <a:r>
              <a:rPr sz="3100" spc="5" dirty="0">
                <a:latin typeface="Arial"/>
                <a:cs typeface="Arial"/>
              </a:rPr>
              <a:t>i</a:t>
            </a:r>
            <a:r>
              <a:rPr sz="3100" spc="0" dirty="0">
                <a:latin typeface="Arial"/>
                <a:cs typeface="Arial"/>
              </a:rPr>
              <a:t>s </a:t>
            </a:r>
            <a:r>
              <a:rPr sz="3100" spc="15" dirty="0">
                <a:latin typeface="Arial"/>
                <a:cs typeface="Arial"/>
              </a:rPr>
              <a:t>de</a:t>
            </a:r>
            <a:r>
              <a:rPr sz="3100" spc="20" dirty="0">
                <a:latin typeface="Arial"/>
                <a:cs typeface="Arial"/>
              </a:rPr>
              <a:t>v</a:t>
            </a:r>
            <a:r>
              <a:rPr sz="3100" spc="15" dirty="0">
                <a:latin typeface="Arial"/>
                <a:cs typeface="Arial"/>
              </a:rPr>
              <a:t>e</a:t>
            </a:r>
            <a:r>
              <a:rPr sz="3100" spc="5" dirty="0">
                <a:latin typeface="Arial"/>
                <a:cs typeface="Arial"/>
              </a:rPr>
              <a:t>l</a:t>
            </a:r>
            <a:r>
              <a:rPr sz="3100" spc="15" dirty="0">
                <a:latin typeface="Arial"/>
                <a:cs typeface="Arial"/>
              </a:rPr>
              <a:t>oped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0236" y="3472409"/>
            <a:ext cx="3896359" cy="1054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3100" spc="25" dirty="0">
                <a:latin typeface="Arial"/>
                <a:cs typeface="Arial"/>
              </a:rPr>
              <a:t>E</a:t>
            </a:r>
            <a:r>
              <a:rPr sz="3100" spc="20" dirty="0">
                <a:latin typeface="Arial"/>
                <a:cs typeface="Arial"/>
              </a:rPr>
              <a:t>va</a:t>
            </a:r>
            <a:r>
              <a:rPr sz="3100" spc="0" dirty="0">
                <a:latin typeface="Arial"/>
                <a:cs typeface="Arial"/>
              </a:rPr>
              <a:t>l</a:t>
            </a:r>
            <a:r>
              <a:rPr sz="3100" spc="20" dirty="0">
                <a:latin typeface="Arial"/>
                <a:cs typeface="Arial"/>
              </a:rPr>
              <a:t>ua</a:t>
            </a:r>
            <a:r>
              <a:rPr sz="3100" spc="15" dirty="0">
                <a:latin typeface="Arial"/>
                <a:cs typeface="Arial"/>
              </a:rPr>
              <a:t>t</a:t>
            </a:r>
            <a:r>
              <a:rPr sz="3100" spc="0" dirty="0">
                <a:latin typeface="Arial"/>
                <a:cs typeface="Arial"/>
              </a:rPr>
              <a:t>e</a:t>
            </a:r>
            <a:r>
              <a:rPr sz="3100" spc="35" dirty="0">
                <a:latin typeface="Arial"/>
                <a:cs typeface="Arial"/>
              </a:rPr>
              <a:t> </a:t>
            </a:r>
            <a:r>
              <a:rPr sz="3100" b="1" spc="15" dirty="0">
                <a:solidFill>
                  <a:srgbClr val="C00000"/>
                </a:solidFill>
                <a:latin typeface="Arial"/>
                <a:cs typeface="Arial"/>
              </a:rPr>
              <a:t>qua</a:t>
            </a:r>
            <a:r>
              <a:rPr sz="3100" b="1" spc="5" dirty="0">
                <a:solidFill>
                  <a:srgbClr val="C00000"/>
                </a:solidFill>
                <a:latin typeface="Arial"/>
                <a:cs typeface="Arial"/>
              </a:rPr>
              <a:t>li</a:t>
            </a:r>
            <a:r>
              <a:rPr sz="3100" b="1" spc="1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3100" b="1" spc="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endParaRPr sz="3100" b="1" dirty="0">
              <a:solidFill>
                <a:srgbClr val="C00000"/>
              </a:solidFill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41"/>
              </a:spcBef>
              <a:buFont typeface="Arial"/>
              <a:buChar char="•"/>
            </a:pPr>
            <a:endParaRPr sz="750" dirty="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3100" spc="30" dirty="0">
                <a:latin typeface="Arial"/>
                <a:cs typeface="Arial"/>
              </a:rPr>
              <a:t>F</a:t>
            </a:r>
            <a:r>
              <a:rPr sz="3100" spc="5" dirty="0">
                <a:latin typeface="Arial"/>
                <a:cs typeface="Arial"/>
              </a:rPr>
              <a:t>i</a:t>
            </a:r>
            <a:r>
              <a:rPr sz="3100" spc="20" dirty="0">
                <a:latin typeface="Arial"/>
                <a:cs typeface="Arial"/>
              </a:rPr>
              <a:t>n</a:t>
            </a:r>
            <a:r>
              <a:rPr sz="3100" spc="0" dirty="0">
                <a:latin typeface="Arial"/>
                <a:cs typeface="Arial"/>
              </a:rPr>
              <a:t>d</a:t>
            </a:r>
            <a:r>
              <a:rPr sz="3100" spc="40" dirty="0">
                <a:latin typeface="Arial"/>
                <a:cs typeface="Arial"/>
              </a:rPr>
              <a:t> </a:t>
            </a:r>
            <a:r>
              <a:rPr sz="3100" b="1" spc="15" dirty="0">
                <a:solidFill>
                  <a:srgbClr val="C00000"/>
                </a:solidFill>
                <a:latin typeface="Arial"/>
                <a:cs typeface="Arial"/>
              </a:rPr>
              <a:t>defe</a:t>
            </a:r>
            <a:r>
              <a:rPr sz="3100" b="1" spc="2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3100" b="1" spc="1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3100" b="1" spc="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endParaRPr sz="31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156" y="2105152"/>
            <a:ext cx="8371840" cy="5397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-20" dirty="0">
                <a:latin typeface="Calibri"/>
                <a:cs typeface="Calibri"/>
              </a:rPr>
              <a:t>Th</a:t>
            </a:r>
            <a:r>
              <a:rPr sz="3400" spc="0" dirty="0">
                <a:latin typeface="Calibri"/>
                <a:cs typeface="Calibri"/>
              </a:rPr>
              <a:t>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p</a:t>
            </a:r>
            <a:r>
              <a:rPr sz="3400" spc="-75" dirty="0">
                <a:latin typeface="Calibri"/>
                <a:cs typeface="Calibri"/>
              </a:rPr>
              <a:t>r</a:t>
            </a:r>
            <a:r>
              <a:rPr sz="3400" spc="-25" dirty="0">
                <a:latin typeface="Calibri"/>
                <a:cs typeface="Calibri"/>
              </a:rPr>
              <a:t>oc</a:t>
            </a:r>
            <a:r>
              <a:rPr sz="3400" spc="-30" dirty="0">
                <a:latin typeface="Calibri"/>
                <a:cs typeface="Calibri"/>
              </a:rPr>
              <a:t>e</a:t>
            </a:r>
            <a:r>
              <a:rPr sz="3400" spc="-20" dirty="0">
                <a:latin typeface="Calibri"/>
                <a:cs typeface="Calibri"/>
              </a:rPr>
              <a:t>s</a:t>
            </a:r>
            <a:r>
              <a:rPr sz="3400" spc="0" dirty="0">
                <a:latin typeface="Calibri"/>
                <a:cs typeface="Calibri"/>
              </a:rPr>
              <a:t>s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o</a:t>
            </a:r>
            <a:r>
              <a:rPr sz="3400" spc="0" dirty="0">
                <a:latin typeface="Calibri"/>
                <a:cs typeface="Calibri"/>
              </a:rPr>
              <a:t>f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45" dirty="0">
                <a:latin typeface="Calibri"/>
                <a:cs typeface="Calibri"/>
              </a:rPr>
              <a:t>e</a:t>
            </a:r>
            <a:r>
              <a:rPr sz="3400" spc="-65" dirty="0">
                <a:latin typeface="Calibri"/>
                <a:cs typeface="Calibri"/>
              </a:rPr>
              <a:t>v</a:t>
            </a:r>
            <a:r>
              <a:rPr sz="3400" spc="-20" dirty="0">
                <a:latin typeface="Calibri"/>
                <a:cs typeface="Calibri"/>
              </a:rPr>
              <a:t>a</a:t>
            </a:r>
            <a:r>
              <a:rPr sz="3400" spc="-10" dirty="0">
                <a:latin typeface="Calibri"/>
                <a:cs typeface="Calibri"/>
              </a:rPr>
              <a:t>l</a:t>
            </a:r>
            <a:r>
              <a:rPr sz="3400" spc="-20" dirty="0">
                <a:latin typeface="Calibri"/>
                <a:cs typeface="Calibri"/>
              </a:rPr>
              <a:t>u</a:t>
            </a:r>
            <a:r>
              <a:rPr sz="3400" spc="-50" dirty="0">
                <a:latin typeface="Calibri"/>
                <a:cs typeface="Calibri"/>
              </a:rPr>
              <a:t>a</a:t>
            </a:r>
            <a:r>
              <a:rPr sz="3400" spc="-15" dirty="0">
                <a:latin typeface="Calibri"/>
                <a:cs typeface="Calibri"/>
              </a:rPr>
              <a:t>t</a:t>
            </a:r>
            <a:r>
              <a:rPr sz="3400" spc="-10" dirty="0">
                <a:latin typeface="Calibri"/>
                <a:cs typeface="Calibri"/>
              </a:rPr>
              <a:t>i</a:t>
            </a:r>
            <a:r>
              <a:rPr sz="3400" spc="-20" dirty="0">
                <a:latin typeface="Calibri"/>
                <a:cs typeface="Calibri"/>
              </a:rPr>
              <a:t>n</a:t>
            </a:r>
            <a:r>
              <a:rPr sz="3400" spc="0" dirty="0">
                <a:latin typeface="Calibri"/>
                <a:cs typeface="Calibri"/>
              </a:rPr>
              <a:t>g</a:t>
            </a:r>
            <a:r>
              <a:rPr sz="3400" spc="-20" dirty="0">
                <a:latin typeface="Calibri"/>
                <a:cs typeface="Calibri"/>
              </a:rPr>
              <a:t> </a:t>
            </a:r>
            <a:r>
              <a:rPr sz="3400" spc="0" dirty="0">
                <a:latin typeface="Calibri"/>
                <a:cs typeface="Calibri"/>
              </a:rPr>
              <a:t>a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p</a:t>
            </a:r>
            <a:r>
              <a:rPr sz="3400" spc="-75" dirty="0">
                <a:latin typeface="Calibri"/>
                <a:cs typeface="Calibri"/>
              </a:rPr>
              <a:t>r</a:t>
            </a:r>
            <a:r>
              <a:rPr sz="3400" spc="-25" dirty="0">
                <a:latin typeface="Calibri"/>
                <a:cs typeface="Calibri"/>
              </a:rPr>
              <a:t>o</a:t>
            </a:r>
            <a:r>
              <a:rPr sz="3400" spc="-15" dirty="0">
                <a:latin typeface="Calibri"/>
                <a:cs typeface="Calibri"/>
              </a:rPr>
              <a:t>g</a:t>
            </a:r>
            <a:r>
              <a:rPr sz="3400" spc="-90" dirty="0">
                <a:latin typeface="Calibri"/>
                <a:cs typeface="Calibri"/>
              </a:rPr>
              <a:t>r</a:t>
            </a:r>
            <a:r>
              <a:rPr sz="3400" spc="-20" dirty="0">
                <a:latin typeface="Calibri"/>
                <a:cs typeface="Calibri"/>
              </a:rPr>
              <a:t>a</a:t>
            </a:r>
            <a:r>
              <a:rPr sz="3400" spc="0" dirty="0">
                <a:latin typeface="Calibri"/>
                <a:cs typeface="Calibri"/>
              </a:rPr>
              <a:t>m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o</a:t>
            </a:r>
            <a:r>
              <a:rPr sz="3400" spc="0" dirty="0">
                <a:latin typeface="Calibri"/>
                <a:cs typeface="Calibri"/>
              </a:rPr>
              <a:t>r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spc="0" dirty="0">
                <a:latin typeface="Calibri"/>
                <a:cs typeface="Calibri"/>
              </a:rPr>
              <a:t>a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80" dirty="0">
                <a:latin typeface="Calibri"/>
                <a:cs typeface="Calibri"/>
              </a:rPr>
              <a:t>s</a:t>
            </a:r>
            <a:r>
              <a:rPr sz="3400" spc="-55" dirty="0">
                <a:latin typeface="Calibri"/>
                <a:cs typeface="Calibri"/>
              </a:rPr>
              <a:t>y</a:t>
            </a:r>
            <a:r>
              <a:rPr sz="3400" spc="-60" dirty="0">
                <a:latin typeface="Calibri"/>
                <a:cs typeface="Calibri"/>
              </a:rPr>
              <a:t>s</a:t>
            </a:r>
            <a:r>
              <a:rPr sz="3400" spc="-50" dirty="0">
                <a:latin typeface="Calibri"/>
                <a:cs typeface="Calibri"/>
              </a:rPr>
              <a:t>t</a:t>
            </a:r>
            <a:r>
              <a:rPr sz="3400" spc="-30" dirty="0">
                <a:latin typeface="Calibri"/>
                <a:cs typeface="Calibri"/>
              </a:rPr>
              <a:t>e</a:t>
            </a:r>
            <a:r>
              <a:rPr sz="3400" spc="0" dirty="0">
                <a:latin typeface="Calibri"/>
                <a:cs typeface="Calibri"/>
              </a:rPr>
              <a:t>m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5076DB33-4835-8041-ABEB-7E2D8937F4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511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800" b="1" spc="-20" dirty="0">
                <a:latin typeface="Arial"/>
                <a:cs typeface="Arial"/>
              </a:rPr>
              <a:t>D</a:t>
            </a:r>
            <a:r>
              <a:rPr sz="3800" b="1" spc="-15" dirty="0">
                <a:latin typeface="Arial"/>
                <a:cs typeface="Arial"/>
              </a:rPr>
              <a:t>e</a:t>
            </a:r>
            <a:r>
              <a:rPr sz="3800" b="1" spc="-10" dirty="0">
                <a:latin typeface="Arial"/>
                <a:cs typeface="Arial"/>
              </a:rPr>
              <a:t>f</a:t>
            </a:r>
            <a:r>
              <a:rPr sz="3800" b="1" spc="-5" dirty="0">
                <a:latin typeface="Arial"/>
                <a:cs typeface="Arial"/>
              </a:rPr>
              <a:t>i</a:t>
            </a:r>
            <a:r>
              <a:rPr sz="3800" b="1" spc="-15" dirty="0">
                <a:latin typeface="Arial"/>
                <a:cs typeface="Arial"/>
              </a:rPr>
              <a:t>n</a:t>
            </a:r>
            <a:r>
              <a:rPr sz="3800" b="1" spc="-5" dirty="0">
                <a:latin typeface="Arial"/>
                <a:cs typeface="Arial"/>
              </a:rPr>
              <a:t>i</a:t>
            </a:r>
            <a:r>
              <a:rPr sz="3800" b="1" spc="-10" dirty="0">
                <a:latin typeface="Arial"/>
                <a:cs typeface="Arial"/>
              </a:rPr>
              <a:t>t</a:t>
            </a:r>
            <a:r>
              <a:rPr sz="3800" b="1" spc="-5" dirty="0">
                <a:latin typeface="Arial"/>
                <a:cs typeface="Arial"/>
              </a:rPr>
              <a:t>i</a:t>
            </a:r>
            <a:r>
              <a:rPr sz="3800" b="1" spc="-15" dirty="0">
                <a:latin typeface="Arial"/>
                <a:cs typeface="Arial"/>
              </a:rPr>
              <a:t>on</a:t>
            </a:r>
            <a:r>
              <a:rPr sz="3800" b="1" spc="0" dirty="0">
                <a:latin typeface="Arial"/>
                <a:cs typeface="Arial"/>
              </a:rPr>
              <a:t>s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624" y="2606675"/>
            <a:ext cx="9082405" cy="4143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marR="974090" indent="-296545">
              <a:lnSpc>
                <a:spcPct val="100299"/>
              </a:lnSpc>
              <a:buFont typeface="Arial"/>
              <a:buChar char="•"/>
              <a:tabLst>
                <a:tab pos="308610" algn="l"/>
              </a:tabLst>
            </a:pPr>
            <a:r>
              <a:rPr sz="2400" b="1" spc="20" dirty="0">
                <a:latin typeface="Arial"/>
                <a:cs typeface="Arial"/>
              </a:rPr>
              <a:t>F</a:t>
            </a:r>
            <a:r>
              <a:rPr sz="2400" b="1" spc="25" dirty="0">
                <a:latin typeface="Arial"/>
                <a:cs typeface="Arial"/>
              </a:rPr>
              <a:t>a</a:t>
            </a:r>
            <a:r>
              <a:rPr sz="2400" b="1" spc="5" dirty="0">
                <a:latin typeface="Arial"/>
                <a:cs typeface="Arial"/>
              </a:rPr>
              <a:t>il</a:t>
            </a:r>
            <a:r>
              <a:rPr sz="2400" b="1" spc="20" dirty="0">
                <a:latin typeface="Arial"/>
                <a:cs typeface="Arial"/>
              </a:rPr>
              <a:t>u</a:t>
            </a:r>
            <a:r>
              <a:rPr sz="2400" b="1" spc="10" dirty="0">
                <a:latin typeface="Arial"/>
                <a:cs typeface="Arial"/>
              </a:rPr>
              <a:t>r</a:t>
            </a:r>
            <a:r>
              <a:rPr sz="2400" b="1" spc="0" dirty="0">
                <a:latin typeface="Arial"/>
                <a:cs typeface="Arial"/>
              </a:rPr>
              <a:t>e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 a</a:t>
            </a:r>
            <a:r>
              <a:rPr sz="2400" spc="0" dirty="0">
                <a:latin typeface="Arial"/>
                <a:cs typeface="Arial"/>
              </a:rPr>
              <a:t>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v</a:t>
            </a:r>
            <a:r>
              <a:rPr sz="2400" spc="25" dirty="0">
                <a:latin typeface="Arial"/>
                <a:cs typeface="Arial"/>
              </a:rPr>
              <a:t>en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lang="en-US" sz="2400" spc="5" dirty="0">
                <a:latin typeface="Arial"/>
                <a:cs typeface="Arial"/>
              </a:rPr>
              <a:t> of failed function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lang="en-US" sz="2400" spc="20" dirty="0">
                <a:latin typeface="Arial"/>
                <a:cs typeface="Arial"/>
              </a:rPr>
              <a:t>during operation</a:t>
            </a:r>
          </a:p>
          <a:p>
            <a:pPr marL="308610" marR="974090" indent="-296545">
              <a:lnSpc>
                <a:spcPct val="100299"/>
              </a:lnSpc>
              <a:buFont typeface="Arial"/>
              <a:buChar char="•"/>
              <a:tabLst>
                <a:tab pos="308610" algn="l"/>
              </a:tabLst>
            </a:pPr>
            <a:r>
              <a:rPr lang="en-US" sz="2400" b="1" spc="25" dirty="0">
                <a:latin typeface="Arial"/>
                <a:cs typeface="Arial"/>
              </a:rPr>
              <a:t>Fault/ Defect / Bug </a:t>
            </a:r>
            <a:r>
              <a:rPr lang="en-US" sz="2400" spc="25" dirty="0">
                <a:latin typeface="Arial"/>
                <a:cs typeface="Arial"/>
              </a:rPr>
              <a:t>refers to an anomaly in a software</a:t>
            </a:r>
            <a:r>
              <a:rPr lang="en-US" sz="2400" b="1" spc="25" dirty="0">
                <a:latin typeface="Arial"/>
                <a:cs typeface="Arial"/>
              </a:rPr>
              <a:t> </a:t>
            </a:r>
          </a:p>
          <a:p>
            <a:pPr marL="308610" marR="974090" indent="-296545">
              <a:lnSpc>
                <a:spcPct val="100299"/>
              </a:lnSpc>
              <a:buFont typeface="Arial"/>
              <a:buChar char="•"/>
              <a:tabLst>
                <a:tab pos="308610" algn="l"/>
              </a:tabLst>
            </a:pPr>
            <a:r>
              <a:rPr lang="en-US" sz="2400" b="1" spc="25" dirty="0">
                <a:latin typeface="Arial"/>
                <a:cs typeface="Arial"/>
              </a:rPr>
              <a:t>E</a:t>
            </a:r>
            <a:r>
              <a:rPr sz="2400" b="1" spc="10" dirty="0">
                <a:latin typeface="Arial"/>
                <a:cs typeface="Arial"/>
              </a:rPr>
              <a:t>rr</a:t>
            </a:r>
            <a:r>
              <a:rPr sz="2400" b="1" spc="20" dirty="0">
                <a:latin typeface="Arial"/>
                <a:cs typeface="Arial"/>
              </a:rPr>
              <a:t>o</a:t>
            </a:r>
            <a:r>
              <a:rPr sz="2400" b="1" spc="0" dirty="0">
                <a:latin typeface="Arial"/>
                <a:cs typeface="Arial"/>
              </a:rPr>
              <a:t>r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 a</a:t>
            </a:r>
            <a:r>
              <a:rPr sz="2400" spc="0" dirty="0">
                <a:latin typeface="Arial"/>
                <a:cs typeface="Arial"/>
              </a:rPr>
              <a:t>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rr</a:t>
            </a:r>
            <a:r>
              <a:rPr sz="2400" spc="25" dirty="0">
                <a:latin typeface="Arial"/>
                <a:cs typeface="Arial"/>
              </a:rPr>
              <a:t>oneou</a:t>
            </a:r>
            <a:r>
              <a:rPr sz="2400" spc="0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spc="25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e </a:t>
            </a:r>
            <a:r>
              <a:rPr sz="2400" spc="25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spc="25" dirty="0">
                <a:latin typeface="Arial"/>
                <a:cs typeface="Arial"/>
              </a:rPr>
              <a:t>h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ft</a:t>
            </a:r>
            <a:r>
              <a:rPr sz="2400" spc="25" dirty="0">
                <a:latin typeface="Arial"/>
                <a:cs typeface="Arial"/>
              </a:rPr>
              <a:t>wa</a:t>
            </a:r>
            <a:r>
              <a:rPr sz="2400" spc="15" dirty="0">
                <a:latin typeface="Arial"/>
                <a:cs typeface="Arial"/>
              </a:rPr>
              <a:t>r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30" dirty="0">
                <a:latin typeface="Arial"/>
                <a:cs typeface="Arial"/>
              </a:rPr>
              <a:t> </a:t>
            </a:r>
            <a:endParaRPr lang="en-US" sz="2400" spc="30" dirty="0">
              <a:latin typeface="Arial"/>
              <a:cs typeface="Arial"/>
            </a:endParaRPr>
          </a:p>
          <a:p>
            <a:pPr marL="308610" marR="974090" indent="-296545">
              <a:lnSpc>
                <a:spcPct val="100299"/>
              </a:lnSpc>
              <a:buFont typeface="Arial"/>
              <a:buChar char="•"/>
              <a:tabLst>
                <a:tab pos="308610" algn="l"/>
              </a:tabLst>
            </a:pPr>
            <a:r>
              <a:rPr lang="en-US" sz="2400" spc="30" dirty="0">
                <a:latin typeface="Arial"/>
                <a:cs typeface="Arial"/>
              </a:rPr>
              <a:t>Relationship</a:t>
            </a:r>
          </a:p>
          <a:p>
            <a:pPr marL="765810" marR="974090" lvl="1" indent="-296545">
              <a:lnSpc>
                <a:spcPct val="100299"/>
              </a:lnSpc>
              <a:buFont typeface="Arial"/>
              <a:buChar char="•"/>
              <a:tabLst>
                <a:tab pos="308610" algn="l"/>
              </a:tabLst>
            </a:pPr>
            <a:r>
              <a:rPr lang="en-US" sz="2400" b="1" spc="0" dirty="0">
                <a:latin typeface="Arial"/>
                <a:cs typeface="Arial"/>
              </a:rPr>
              <a:t>Failure </a:t>
            </a:r>
            <a:r>
              <a:rPr lang="en-US" sz="2400" spc="0" dirty="0">
                <a:latin typeface="Arial"/>
                <a:cs typeface="Arial"/>
              </a:rPr>
              <a:t>caused by </a:t>
            </a:r>
            <a:r>
              <a:rPr lang="en-US" sz="2400" b="1" spc="0" dirty="0">
                <a:latin typeface="Arial"/>
                <a:cs typeface="Arial"/>
              </a:rPr>
              <a:t>error</a:t>
            </a:r>
          </a:p>
          <a:p>
            <a:pPr marL="765810" marR="974090" lvl="1" indent="-296545">
              <a:lnSpc>
                <a:spcPct val="100299"/>
              </a:lnSpc>
              <a:buFont typeface="Arial"/>
              <a:buChar char="•"/>
              <a:tabLst>
                <a:tab pos="308610" algn="l"/>
              </a:tabLst>
            </a:pPr>
            <a:r>
              <a:rPr lang="en-US" sz="2400" b="1" spc="0" dirty="0">
                <a:latin typeface="Arial"/>
                <a:cs typeface="Arial"/>
              </a:rPr>
              <a:t>Error</a:t>
            </a:r>
            <a:r>
              <a:rPr lang="en-US" sz="2400" spc="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c</a:t>
            </a:r>
            <a:r>
              <a:rPr sz="2400" spc="25" dirty="0">
                <a:latin typeface="Arial"/>
                <a:cs typeface="Arial"/>
              </a:rPr>
              <a:t>au</a:t>
            </a:r>
            <a:r>
              <a:rPr sz="2400" spc="15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b</a:t>
            </a:r>
            <a:r>
              <a:rPr sz="2400" spc="0" dirty="0">
                <a:latin typeface="Arial"/>
                <a:cs typeface="Arial"/>
              </a:rPr>
              <a:t>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a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f</a:t>
            </a:r>
            <a:r>
              <a:rPr sz="2400" b="1" spc="25" dirty="0">
                <a:latin typeface="Arial"/>
                <a:cs typeface="Arial"/>
              </a:rPr>
              <a:t>a</a:t>
            </a:r>
            <a:r>
              <a:rPr sz="2400" b="1" spc="20" dirty="0">
                <a:latin typeface="Arial"/>
                <a:cs typeface="Arial"/>
              </a:rPr>
              <a:t>u</a:t>
            </a:r>
            <a:r>
              <a:rPr sz="2400" b="1" spc="5" dirty="0">
                <a:latin typeface="Arial"/>
                <a:cs typeface="Arial"/>
              </a:rPr>
              <a:t>l</a:t>
            </a:r>
            <a:r>
              <a:rPr sz="2400" b="1" spc="15" dirty="0">
                <a:latin typeface="Arial"/>
                <a:cs typeface="Arial"/>
              </a:rPr>
              <a:t>t </a:t>
            </a:r>
            <a:endParaRPr lang="en-US" sz="2400" b="1" spc="15" dirty="0">
              <a:latin typeface="Arial"/>
              <a:cs typeface="Arial"/>
            </a:endParaRPr>
          </a:p>
          <a:p>
            <a:pPr marL="765810" marR="974090" lvl="1" indent="-296545">
              <a:lnSpc>
                <a:spcPct val="100299"/>
              </a:lnSpc>
              <a:buFont typeface="Arial"/>
              <a:buChar char="•"/>
              <a:tabLst>
                <a:tab pos="308610" algn="l"/>
              </a:tabLst>
            </a:pPr>
            <a:r>
              <a:rPr lang="en-US" sz="2400" b="1" spc="15" dirty="0">
                <a:latin typeface="Arial"/>
                <a:cs typeface="Arial"/>
              </a:rPr>
              <a:t>Fault </a:t>
            </a:r>
            <a:r>
              <a:rPr sz="2400" spc="15" dirty="0">
                <a:latin typeface="Arial"/>
                <a:cs typeface="Arial"/>
              </a:rPr>
              <a:t>c</a:t>
            </a:r>
            <a:r>
              <a:rPr sz="2400" spc="25" dirty="0">
                <a:latin typeface="Arial"/>
                <a:cs typeface="Arial"/>
              </a:rPr>
              <a:t>au</a:t>
            </a:r>
            <a:r>
              <a:rPr sz="2400" spc="15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b</a:t>
            </a:r>
            <a:r>
              <a:rPr sz="2400" spc="-15" dirty="0">
                <a:latin typeface="Arial"/>
                <a:cs typeface="Arial"/>
              </a:rPr>
              <a:t>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a </a:t>
            </a:r>
            <a:r>
              <a:rPr sz="2400" b="1" spc="20" dirty="0">
                <a:latin typeface="Arial"/>
                <a:cs typeface="Arial"/>
              </a:rPr>
              <a:t>hu</a:t>
            </a:r>
            <a:r>
              <a:rPr sz="2400" b="1" spc="30" dirty="0">
                <a:latin typeface="Arial"/>
                <a:cs typeface="Arial"/>
              </a:rPr>
              <a:t>m</a:t>
            </a:r>
            <a:r>
              <a:rPr sz="2400" b="1" spc="25" dirty="0">
                <a:latin typeface="Arial"/>
                <a:cs typeface="Arial"/>
              </a:rPr>
              <a:t>a</a:t>
            </a:r>
            <a:r>
              <a:rPr sz="2400" b="1" spc="0" dirty="0">
                <a:latin typeface="Arial"/>
                <a:cs typeface="Arial"/>
              </a:rPr>
              <a:t>n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e</a:t>
            </a:r>
            <a:r>
              <a:rPr sz="2400" b="1" spc="10" dirty="0">
                <a:latin typeface="Arial"/>
                <a:cs typeface="Arial"/>
              </a:rPr>
              <a:t>rr</a:t>
            </a:r>
            <a:r>
              <a:rPr sz="2400" b="1" spc="20" dirty="0">
                <a:latin typeface="Arial"/>
                <a:cs typeface="Arial"/>
              </a:rPr>
              <a:t>or</a:t>
            </a:r>
            <a:endParaRPr lang="en-US" sz="2400" b="1" spc="20" dirty="0">
              <a:latin typeface="Arial"/>
              <a:cs typeface="Arial"/>
            </a:endParaRPr>
          </a:p>
          <a:p>
            <a:pPr marL="765810" marR="974090" lvl="1" indent="-296545">
              <a:lnSpc>
                <a:spcPct val="100299"/>
              </a:lnSpc>
              <a:buFont typeface="Arial"/>
              <a:buChar char="•"/>
              <a:tabLst>
                <a:tab pos="308610" algn="l"/>
              </a:tabLst>
            </a:pPr>
            <a:r>
              <a:rPr lang="en-US" sz="2400" b="1" spc="20" dirty="0">
                <a:latin typeface="Arial"/>
                <a:cs typeface="Arial"/>
              </a:rPr>
              <a:t>Human error </a:t>
            </a:r>
            <a:r>
              <a:rPr lang="en-US" sz="2400" spc="20" dirty="0">
                <a:latin typeface="Arial"/>
                <a:cs typeface="Arial"/>
              </a:rPr>
              <a:t>caused by engineer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4"/>
              </a:spcBef>
              <a:buFont typeface="Arial"/>
              <a:buChar char="–"/>
            </a:pPr>
            <a:endParaRPr sz="500" dirty="0"/>
          </a:p>
          <a:p>
            <a:pPr marL="308610" marR="1270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endParaRPr lang="en-US" sz="2400" b="1" spc="25" dirty="0">
              <a:latin typeface="Arial"/>
              <a:cs typeface="Arial"/>
            </a:endParaRPr>
          </a:p>
          <a:p>
            <a:pPr marL="308610" marR="1270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b="1" spc="25" dirty="0">
                <a:latin typeface="Arial"/>
                <a:cs typeface="Arial"/>
              </a:rPr>
              <a:t>De</a:t>
            </a:r>
            <a:r>
              <a:rPr sz="2400" b="1" spc="20" dirty="0">
                <a:latin typeface="Arial"/>
                <a:cs typeface="Arial"/>
              </a:rPr>
              <a:t>bugg</a:t>
            </a:r>
            <a:r>
              <a:rPr sz="2400" b="1" spc="5" dirty="0">
                <a:latin typeface="Arial"/>
                <a:cs typeface="Arial"/>
              </a:rPr>
              <a:t>i</a:t>
            </a:r>
            <a:r>
              <a:rPr sz="2400" b="1" spc="20" dirty="0">
                <a:latin typeface="Arial"/>
                <a:cs typeface="Arial"/>
              </a:rPr>
              <a:t>n</a:t>
            </a:r>
            <a:r>
              <a:rPr sz="2400" b="1" spc="0" dirty="0">
                <a:latin typeface="Arial"/>
                <a:cs typeface="Arial"/>
              </a:rPr>
              <a:t>g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/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F</a:t>
            </a:r>
            <a:r>
              <a:rPr sz="2400" spc="25" dirty="0">
                <a:latin typeface="Arial"/>
                <a:cs typeface="Arial"/>
              </a:rPr>
              <a:t>au</a:t>
            </a:r>
            <a:r>
              <a:rPr sz="2400" spc="10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l</a:t>
            </a:r>
            <a:r>
              <a:rPr sz="2400" spc="25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c</a:t>
            </a:r>
            <a:r>
              <a:rPr sz="2400" spc="25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li</a:t>
            </a:r>
            <a:r>
              <a:rPr sz="2400" spc="0" dirty="0">
                <a:latin typeface="Arial"/>
                <a:cs typeface="Arial"/>
              </a:rPr>
              <a:t>z</a:t>
            </a:r>
            <a:r>
              <a:rPr sz="2400" spc="25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25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–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l</a:t>
            </a:r>
            <a:r>
              <a:rPr sz="2400" spc="25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c</a:t>
            </a:r>
            <a:r>
              <a:rPr sz="2400" spc="25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li</a:t>
            </a:r>
            <a:r>
              <a:rPr sz="2400" spc="15" dirty="0">
                <a:latin typeface="Arial"/>
                <a:cs typeface="Arial"/>
              </a:rPr>
              <a:t>z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25" dirty="0">
                <a:latin typeface="Arial"/>
                <a:cs typeface="Arial"/>
              </a:rPr>
              <a:t>ng</a:t>
            </a:r>
            <a:r>
              <a:rPr sz="2400" spc="0" dirty="0">
                <a:latin typeface="Arial"/>
                <a:cs typeface="Arial"/>
              </a:rPr>
              <a:t>,</a:t>
            </a:r>
            <a:r>
              <a:rPr sz="2400" spc="15" dirty="0">
                <a:latin typeface="Arial"/>
                <a:cs typeface="Arial"/>
              </a:rPr>
              <a:t> r</a:t>
            </a:r>
            <a:r>
              <a:rPr sz="2400" spc="25" dirty="0">
                <a:latin typeface="Arial"/>
                <a:cs typeface="Arial"/>
              </a:rPr>
              <a:t>epa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15" dirty="0">
                <a:latin typeface="Arial"/>
                <a:cs typeface="Arial"/>
              </a:rPr>
              <a:t>r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25" dirty="0">
                <a:latin typeface="Arial"/>
                <a:cs typeface="Arial"/>
              </a:rPr>
              <a:t>ng</a:t>
            </a:r>
            <a:r>
              <a:rPr sz="2400" spc="0" dirty="0">
                <a:latin typeface="Arial"/>
                <a:cs typeface="Arial"/>
              </a:rPr>
              <a:t>, </a:t>
            </a:r>
            <a:r>
              <a:rPr sz="2400" spc="15" dirty="0">
                <a:latin typeface="Arial"/>
                <a:cs typeface="Arial"/>
              </a:rPr>
              <a:t>r</a:t>
            </a:r>
            <a:r>
              <a:rPr sz="2400" spc="25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spc="25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s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25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3028AF-34D0-8446-B486-ECC2092E54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2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511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800" b="1" spc="-20" dirty="0">
                <a:latin typeface="Arial"/>
                <a:cs typeface="Arial"/>
              </a:rPr>
              <a:t>D</a:t>
            </a:r>
            <a:r>
              <a:rPr sz="3800" b="1" spc="-15" dirty="0">
                <a:latin typeface="Arial"/>
                <a:cs typeface="Arial"/>
              </a:rPr>
              <a:t>e</a:t>
            </a:r>
            <a:r>
              <a:rPr sz="3800" b="1" spc="-10" dirty="0">
                <a:latin typeface="Arial"/>
                <a:cs typeface="Arial"/>
              </a:rPr>
              <a:t>f</a:t>
            </a:r>
            <a:r>
              <a:rPr sz="3800" b="1" spc="-5" dirty="0">
                <a:latin typeface="Arial"/>
                <a:cs typeface="Arial"/>
              </a:rPr>
              <a:t>i</a:t>
            </a:r>
            <a:r>
              <a:rPr sz="3800" b="1" spc="-15" dirty="0">
                <a:latin typeface="Arial"/>
                <a:cs typeface="Arial"/>
              </a:rPr>
              <a:t>n</a:t>
            </a:r>
            <a:r>
              <a:rPr sz="3800" b="1" spc="-5" dirty="0">
                <a:latin typeface="Arial"/>
                <a:cs typeface="Arial"/>
              </a:rPr>
              <a:t>i</a:t>
            </a:r>
            <a:r>
              <a:rPr sz="3800" b="1" spc="-10" dirty="0">
                <a:latin typeface="Arial"/>
                <a:cs typeface="Arial"/>
              </a:rPr>
              <a:t>t</a:t>
            </a:r>
            <a:r>
              <a:rPr sz="3800" b="1" spc="-5" dirty="0">
                <a:latin typeface="Arial"/>
                <a:cs typeface="Arial"/>
              </a:rPr>
              <a:t>i</a:t>
            </a:r>
            <a:r>
              <a:rPr sz="3800" b="1" spc="-15" dirty="0">
                <a:latin typeface="Arial"/>
                <a:cs typeface="Arial"/>
              </a:rPr>
              <a:t>on</a:t>
            </a:r>
            <a:r>
              <a:rPr sz="3800" b="1" spc="0" dirty="0">
                <a:latin typeface="Arial"/>
                <a:cs typeface="Arial"/>
              </a:rPr>
              <a:t>s</a:t>
            </a:r>
            <a:r>
              <a:rPr sz="3800" b="1" spc="-20" dirty="0">
                <a:latin typeface="Arial"/>
                <a:cs typeface="Arial"/>
              </a:rPr>
              <a:t> </a:t>
            </a:r>
            <a:r>
              <a:rPr sz="3800" b="1" spc="-10" dirty="0">
                <a:latin typeface="Arial"/>
                <a:cs typeface="Arial"/>
              </a:rPr>
              <a:t>(</a:t>
            </a:r>
            <a:r>
              <a:rPr sz="3800" b="1" spc="-15" dirty="0">
                <a:latin typeface="Arial"/>
                <a:cs typeface="Arial"/>
              </a:rPr>
              <a:t>con</a:t>
            </a:r>
            <a:r>
              <a:rPr sz="3800" b="1" spc="-10" dirty="0">
                <a:latin typeface="Arial"/>
                <a:cs typeface="Arial"/>
              </a:rPr>
              <a:t>t</a:t>
            </a:r>
            <a:r>
              <a:rPr sz="3800" b="1" spc="0" dirty="0">
                <a:latin typeface="Arial"/>
                <a:cs typeface="Arial"/>
              </a:rPr>
              <a:t>)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70EF2-2267-8540-90FE-36859597D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lang="en-US" sz="2400" dirty="0">
                <a:latin typeface="Arial"/>
                <a:cs typeface="Arial"/>
              </a:rPr>
              <a:t>A</a:t>
            </a:r>
            <a:r>
              <a:rPr lang="en-US" sz="2400" spc="25" dirty="0">
                <a:latin typeface="Arial"/>
                <a:cs typeface="Arial"/>
              </a:rPr>
              <a:t> </a:t>
            </a:r>
            <a:r>
              <a:rPr lang="en-US" sz="2400" b="1" spc="15" dirty="0">
                <a:latin typeface="Arial"/>
                <a:cs typeface="Arial"/>
              </a:rPr>
              <a:t>t</a:t>
            </a:r>
            <a:r>
              <a:rPr lang="en-US" sz="2400" b="1" spc="25" dirty="0">
                <a:latin typeface="Arial"/>
                <a:cs typeface="Arial"/>
              </a:rPr>
              <a:t>es</a:t>
            </a:r>
            <a:r>
              <a:rPr lang="en-US" sz="2400" b="1" spc="0" dirty="0">
                <a:latin typeface="Arial"/>
                <a:cs typeface="Arial"/>
              </a:rPr>
              <a:t>t</a:t>
            </a:r>
            <a:r>
              <a:rPr lang="en-US" sz="2400" b="1" spc="25" dirty="0">
                <a:latin typeface="Arial"/>
                <a:cs typeface="Arial"/>
              </a:rPr>
              <a:t> cas</a:t>
            </a:r>
            <a:r>
              <a:rPr lang="en-US" sz="2400" b="1" spc="0" dirty="0">
                <a:latin typeface="Arial"/>
                <a:cs typeface="Arial"/>
              </a:rPr>
              <a:t>e</a:t>
            </a:r>
            <a:r>
              <a:rPr lang="en-US" sz="2400" b="1" spc="35" dirty="0">
                <a:latin typeface="Arial"/>
                <a:cs typeface="Arial"/>
              </a:rPr>
              <a:t> </a:t>
            </a:r>
            <a:r>
              <a:rPr lang="en-US" sz="2400" spc="15" dirty="0">
                <a:latin typeface="Arial"/>
                <a:cs typeface="Arial"/>
              </a:rPr>
              <a:t>c</a:t>
            </a:r>
            <a:r>
              <a:rPr lang="en-US" sz="2400" spc="25" dirty="0">
                <a:latin typeface="Arial"/>
                <a:cs typeface="Arial"/>
              </a:rPr>
              <a:t>on</a:t>
            </a:r>
            <a:r>
              <a:rPr lang="en-US" sz="2400" spc="15" dirty="0">
                <a:latin typeface="Arial"/>
                <a:cs typeface="Arial"/>
              </a:rPr>
              <a:t>s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15" dirty="0">
                <a:latin typeface="Arial"/>
                <a:cs typeface="Arial"/>
              </a:rPr>
              <a:t>s</a:t>
            </a:r>
            <a:r>
              <a:rPr lang="en-US" sz="2400" spc="5" dirty="0">
                <a:latin typeface="Arial"/>
                <a:cs typeface="Arial"/>
              </a:rPr>
              <a:t>t</a:t>
            </a:r>
            <a:r>
              <a:rPr lang="en-US" sz="2400" spc="-15" dirty="0">
                <a:latin typeface="Arial"/>
                <a:cs typeface="Arial"/>
              </a:rPr>
              <a:t>s</a:t>
            </a:r>
            <a:r>
              <a:rPr lang="en-US" sz="2400" spc="25" dirty="0">
                <a:latin typeface="Arial"/>
                <a:cs typeface="Arial"/>
              </a:rPr>
              <a:t> o</a:t>
            </a:r>
            <a:r>
              <a:rPr lang="en-US" sz="2400" spc="5" dirty="0">
                <a:latin typeface="Arial"/>
                <a:cs typeface="Arial"/>
              </a:rPr>
              <a:t>f</a:t>
            </a:r>
            <a:r>
              <a:rPr lang="en-US" sz="2400" spc="0" dirty="0">
                <a:latin typeface="Arial"/>
                <a:cs typeface="Arial"/>
              </a:rPr>
              <a:t>:</a:t>
            </a:r>
            <a:endParaRPr lang="en-US" sz="24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buFont typeface="Arial"/>
              <a:buChar char="•"/>
            </a:pPr>
            <a:endParaRPr lang="en-US" sz="400" dirty="0"/>
          </a:p>
          <a:p>
            <a:pPr marL="826769" lvl="1" indent="-313055">
              <a:lnSpc>
                <a:spcPct val="100000"/>
              </a:lnSpc>
              <a:spcBef>
                <a:spcPts val="0"/>
              </a:spcBef>
              <a:buFont typeface="Arial"/>
              <a:buChar char="–"/>
              <a:tabLst>
                <a:tab pos="826769" algn="l"/>
              </a:tabLst>
            </a:pPr>
            <a:r>
              <a:rPr lang="en-US" sz="2000" dirty="0">
                <a:latin typeface="Arial"/>
                <a:cs typeface="Arial"/>
              </a:rPr>
              <a:t>A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s</a:t>
            </a:r>
            <a:r>
              <a:rPr lang="en-US" sz="2000" spc="10" dirty="0">
                <a:latin typeface="Arial"/>
                <a:cs typeface="Arial"/>
              </a:rPr>
              <a:t>e</a:t>
            </a:r>
            <a:r>
              <a:rPr lang="en-US" sz="2000" spc="0" dirty="0">
                <a:latin typeface="Arial"/>
                <a:cs typeface="Arial"/>
              </a:rPr>
              <a:t>t </a:t>
            </a:r>
            <a:r>
              <a:rPr lang="en-US" sz="2000" spc="10" dirty="0">
                <a:latin typeface="Arial"/>
                <a:cs typeface="Arial"/>
              </a:rPr>
              <a:t>o</a:t>
            </a:r>
            <a:r>
              <a:rPr lang="en-US" sz="2000" spc="0" dirty="0">
                <a:latin typeface="Arial"/>
                <a:cs typeface="Arial"/>
              </a:rPr>
              <a:t>f </a:t>
            </a:r>
            <a:r>
              <a:rPr lang="en-US" sz="2000" spc="5" dirty="0">
                <a:latin typeface="Arial"/>
                <a:cs typeface="Arial"/>
              </a:rPr>
              <a:t>i</a:t>
            </a:r>
            <a:r>
              <a:rPr lang="en-US" sz="2000" spc="10" dirty="0">
                <a:latin typeface="Arial"/>
                <a:cs typeface="Arial"/>
              </a:rPr>
              <a:t>npu</a:t>
            </a:r>
            <a:r>
              <a:rPr lang="en-US" sz="2000" spc="0" dirty="0">
                <a:latin typeface="Arial"/>
                <a:cs typeface="Arial"/>
              </a:rPr>
              <a:t>t</a:t>
            </a:r>
            <a:r>
              <a:rPr lang="en-US" sz="2000" spc="-15" dirty="0">
                <a:latin typeface="Arial"/>
                <a:cs typeface="Arial"/>
              </a:rPr>
              <a:t>s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Font typeface="Arial"/>
              <a:buChar char="–"/>
            </a:pPr>
            <a:endParaRPr lang="en-US" sz="400" dirty="0"/>
          </a:p>
          <a:p>
            <a:pPr marL="826769" lvl="1" indent="-313055">
              <a:lnSpc>
                <a:spcPct val="100000"/>
              </a:lnSpc>
              <a:spcBef>
                <a:spcPts val="0"/>
              </a:spcBef>
              <a:buFont typeface="Arial"/>
              <a:buChar char="–"/>
              <a:tabLst>
                <a:tab pos="826769" algn="l"/>
              </a:tabLst>
            </a:pPr>
            <a:r>
              <a:rPr lang="en-US" sz="2000" spc="10" dirty="0">
                <a:latin typeface="Arial"/>
                <a:cs typeface="Arial"/>
              </a:rPr>
              <a:t>Testing steps</a:t>
            </a:r>
          </a:p>
          <a:p>
            <a:pPr marL="826769" lvl="1" indent="-313055">
              <a:lnSpc>
                <a:spcPct val="100000"/>
              </a:lnSpc>
              <a:spcBef>
                <a:spcPts val="0"/>
              </a:spcBef>
              <a:buFont typeface="Arial"/>
              <a:buChar char="–"/>
              <a:tabLst>
                <a:tab pos="826769" algn="l"/>
              </a:tabLst>
            </a:pPr>
            <a:r>
              <a:rPr lang="en-US" sz="2000" spc="10" dirty="0">
                <a:latin typeface="Arial"/>
                <a:cs typeface="Arial"/>
              </a:rPr>
              <a:t>E</a:t>
            </a:r>
            <a:r>
              <a:rPr lang="en-US" sz="2000" spc="5" dirty="0">
                <a:latin typeface="Arial"/>
                <a:cs typeface="Arial"/>
              </a:rPr>
              <a:t>x</a:t>
            </a:r>
            <a:r>
              <a:rPr lang="en-US" sz="2000" spc="10" dirty="0">
                <a:latin typeface="Arial"/>
                <a:cs typeface="Arial"/>
              </a:rPr>
              <a:t>pe</a:t>
            </a:r>
            <a:r>
              <a:rPr lang="en-US" sz="2000" spc="-10" dirty="0">
                <a:latin typeface="Arial"/>
                <a:cs typeface="Arial"/>
              </a:rPr>
              <a:t>c</a:t>
            </a:r>
            <a:r>
              <a:rPr lang="en-US" sz="2000" spc="0" dirty="0">
                <a:latin typeface="Arial"/>
                <a:cs typeface="Arial"/>
              </a:rPr>
              <a:t>t</a:t>
            </a:r>
            <a:r>
              <a:rPr lang="en-US" sz="2000" spc="10" dirty="0">
                <a:latin typeface="Arial"/>
                <a:cs typeface="Arial"/>
              </a:rPr>
              <a:t>e</a:t>
            </a:r>
            <a:r>
              <a:rPr lang="en-US" sz="2000" spc="0" dirty="0">
                <a:latin typeface="Arial"/>
                <a:cs typeface="Arial"/>
              </a:rPr>
              <a:t>d</a:t>
            </a:r>
            <a:r>
              <a:rPr lang="en-US" sz="2000" spc="15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ou</a:t>
            </a:r>
            <a:r>
              <a:rPr lang="en-US" sz="2000" spc="0" dirty="0">
                <a:latin typeface="Arial"/>
                <a:cs typeface="Arial"/>
              </a:rPr>
              <a:t>t</a:t>
            </a:r>
            <a:r>
              <a:rPr lang="en-US" sz="2000" spc="10" dirty="0">
                <a:latin typeface="Arial"/>
                <a:cs typeface="Arial"/>
              </a:rPr>
              <a:t>pu</a:t>
            </a:r>
            <a:r>
              <a:rPr lang="en-US" sz="2000" spc="0" dirty="0">
                <a:latin typeface="Arial"/>
                <a:cs typeface="Arial"/>
              </a:rPr>
              <a:t>t</a:t>
            </a:r>
            <a:r>
              <a:rPr lang="en-US" sz="2000" spc="-15" dirty="0">
                <a:latin typeface="Arial"/>
                <a:cs typeface="Arial"/>
              </a:rPr>
              <a:t>s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Font typeface="Arial"/>
              <a:buChar char="–"/>
            </a:pPr>
            <a:endParaRPr lang="en-US" sz="400" dirty="0"/>
          </a:p>
          <a:p>
            <a:pPr marL="826769" lvl="1" indent="-313055">
              <a:lnSpc>
                <a:spcPct val="100000"/>
              </a:lnSpc>
              <a:spcBef>
                <a:spcPts val="0"/>
              </a:spcBef>
              <a:buFont typeface="Arial"/>
              <a:buChar char="–"/>
              <a:tabLst>
                <a:tab pos="826769" algn="l"/>
              </a:tabLst>
            </a:pPr>
            <a:r>
              <a:rPr lang="en-US" sz="2000" spc="5" dirty="0">
                <a:latin typeface="Arial"/>
                <a:cs typeface="Arial"/>
              </a:rPr>
              <a:t>(</a:t>
            </a:r>
            <a:r>
              <a:rPr lang="en-US" sz="2000" spc="10" dirty="0">
                <a:latin typeface="Arial"/>
                <a:cs typeface="Arial"/>
              </a:rPr>
              <a:t>E</a:t>
            </a:r>
            <a:r>
              <a:rPr lang="en-US" sz="2000" spc="-10" dirty="0">
                <a:latin typeface="Arial"/>
                <a:cs typeface="Arial"/>
              </a:rPr>
              <a:t>x</a:t>
            </a:r>
            <a:r>
              <a:rPr lang="en-US" sz="2000" spc="10" dirty="0">
                <a:latin typeface="Arial"/>
                <a:cs typeface="Arial"/>
              </a:rPr>
              <a:t>e</a:t>
            </a:r>
            <a:r>
              <a:rPr lang="en-US" sz="2000" spc="-10" dirty="0">
                <a:latin typeface="Arial"/>
                <a:cs typeface="Arial"/>
              </a:rPr>
              <a:t>c</a:t>
            </a:r>
            <a:r>
              <a:rPr lang="en-US" sz="2000" spc="10" dirty="0">
                <a:latin typeface="Arial"/>
                <a:cs typeface="Arial"/>
              </a:rPr>
              <a:t>u</a:t>
            </a:r>
            <a:r>
              <a:rPr lang="en-US" sz="2000" spc="-5" dirty="0">
                <a:latin typeface="Arial"/>
                <a:cs typeface="Arial"/>
              </a:rPr>
              <a:t>t</a:t>
            </a:r>
            <a:r>
              <a:rPr lang="en-US" sz="2000" spc="5" dirty="0">
                <a:latin typeface="Arial"/>
                <a:cs typeface="Arial"/>
              </a:rPr>
              <a:t>i</a:t>
            </a:r>
            <a:r>
              <a:rPr lang="en-US" sz="2000" spc="10" dirty="0">
                <a:latin typeface="Arial"/>
                <a:cs typeface="Arial"/>
              </a:rPr>
              <a:t>o</a:t>
            </a:r>
            <a:r>
              <a:rPr lang="en-US" sz="2000" spc="0" dirty="0">
                <a:latin typeface="Arial"/>
                <a:cs typeface="Arial"/>
              </a:rPr>
              <a:t>n</a:t>
            </a:r>
            <a:r>
              <a:rPr lang="en-US" sz="2000" spc="10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c</a:t>
            </a:r>
            <a:r>
              <a:rPr lang="en-US" sz="2000" spc="10" dirty="0">
                <a:latin typeface="Arial"/>
                <a:cs typeface="Arial"/>
              </a:rPr>
              <a:t>ond</a:t>
            </a:r>
            <a:r>
              <a:rPr lang="en-US" sz="2000" spc="5" dirty="0">
                <a:latin typeface="Arial"/>
                <a:cs typeface="Arial"/>
              </a:rPr>
              <a:t>i</a:t>
            </a:r>
            <a:r>
              <a:rPr lang="en-US" sz="2000" spc="-5" dirty="0">
                <a:latin typeface="Arial"/>
                <a:cs typeface="Arial"/>
              </a:rPr>
              <a:t>t</a:t>
            </a:r>
            <a:r>
              <a:rPr lang="en-US" sz="2000" spc="5" dirty="0">
                <a:latin typeface="Arial"/>
                <a:cs typeface="Arial"/>
              </a:rPr>
              <a:t>i</a:t>
            </a:r>
            <a:r>
              <a:rPr lang="en-US" sz="2000" spc="10" dirty="0">
                <a:latin typeface="Arial"/>
                <a:cs typeface="Arial"/>
              </a:rPr>
              <a:t>on</a:t>
            </a:r>
            <a:r>
              <a:rPr lang="en-US" sz="2000" spc="-10" dirty="0">
                <a:latin typeface="Arial"/>
                <a:cs typeface="Arial"/>
              </a:rPr>
              <a:t>s</a:t>
            </a:r>
            <a:r>
              <a:rPr lang="en-US" sz="2000" spc="0" dirty="0">
                <a:latin typeface="Arial"/>
                <a:cs typeface="Arial"/>
              </a:rPr>
              <a:t>)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ts val="600"/>
              </a:lnSpc>
            </a:pPr>
            <a:endParaRPr lang="en-US" sz="400" dirty="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lang="en-US" sz="2400" spc="10" dirty="0">
                <a:latin typeface="Arial"/>
                <a:cs typeface="Arial"/>
              </a:rPr>
              <a:t>Add</a:t>
            </a:r>
            <a:r>
              <a:rPr lang="en-US" sz="2400" spc="5" dirty="0">
                <a:latin typeface="Arial"/>
                <a:cs typeface="Arial"/>
              </a:rPr>
              <a:t>i</a:t>
            </a:r>
            <a:r>
              <a:rPr lang="en-US" sz="2400" spc="0" dirty="0">
                <a:latin typeface="Arial"/>
                <a:cs typeface="Arial"/>
              </a:rPr>
              <a:t>t</a:t>
            </a:r>
            <a:r>
              <a:rPr lang="en-US" sz="2400" spc="5" dirty="0">
                <a:latin typeface="Arial"/>
                <a:cs typeface="Arial"/>
              </a:rPr>
              <a:t>i</a:t>
            </a:r>
            <a:r>
              <a:rPr lang="en-US" sz="2400" spc="10" dirty="0">
                <a:latin typeface="Arial"/>
                <a:cs typeface="Arial"/>
              </a:rPr>
              <a:t>ona</a:t>
            </a:r>
            <a:r>
              <a:rPr lang="en-US" sz="2400" spc="0" dirty="0">
                <a:latin typeface="Arial"/>
                <a:cs typeface="Arial"/>
              </a:rPr>
              <a:t>l</a:t>
            </a:r>
            <a:r>
              <a:rPr lang="en-US" sz="2400" spc="10" dirty="0">
                <a:latin typeface="Arial"/>
                <a:cs typeface="Arial"/>
              </a:rPr>
              <a:t> a</a:t>
            </a:r>
            <a:r>
              <a:rPr lang="en-US" sz="2400" spc="0" dirty="0">
                <a:latin typeface="Arial"/>
                <a:cs typeface="Arial"/>
              </a:rPr>
              <a:t>tt</a:t>
            </a:r>
            <a:r>
              <a:rPr lang="en-US" sz="2400" spc="5" dirty="0">
                <a:latin typeface="Arial"/>
                <a:cs typeface="Arial"/>
              </a:rPr>
              <a:t>ri</a:t>
            </a:r>
            <a:r>
              <a:rPr lang="en-US" sz="2400" spc="10" dirty="0">
                <a:latin typeface="Arial"/>
                <a:cs typeface="Arial"/>
              </a:rPr>
              <a:t>bu</a:t>
            </a:r>
            <a:r>
              <a:rPr lang="en-US" sz="2400" spc="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e</a:t>
            </a:r>
            <a:r>
              <a:rPr lang="en-US" sz="2400" spc="5" dirty="0">
                <a:latin typeface="Arial"/>
                <a:cs typeface="Arial"/>
              </a:rPr>
              <a:t>s</a:t>
            </a:r>
            <a:r>
              <a:rPr lang="en-US" sz="2400" spc="0" dirty="0">
                <a:latin typeface="Arial"/>
                <a:cs typeface="Arial"/>
              </a:rPr>
              <a:t>: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buFont typeface="Arial"/>
              <a:buChar char="•"/>
            </a:pPr>
            <a:endParaRPr lang="en-US" sz="400" dirty="0"/>
          </a:p>
          <a:p>
            <a:pPr marL="826769" lvl="1" indent="-313055">
              <a:lnSpc>
                <a:spcPct val="100000"/>
              </a:lnSpc>
              <a:spcBef>
                <a:spcPts val="0"/>
              </a:spcBef>
              <a:buFont typeface="Arial"/>
              <a:buChar char="–"/>
              <a:tabLst>
                <a:tab pos="826769" algn="l"/>
              </a:tabLst>
            </a:pPr>
            <a:r>
              <a:rPr lang="en-US" sz="2000" spc="10" dirty="0">
                <a:latin typeface="Arial"/>
                <a:cs typeface="Arial"/>
              </a:rPr>
              <a:t>Pu</a:t>
            </a:r>
            <a:r>
              <a:rPr lang="en-US" sz="2000" spc="5" dirty="0">
                <a:latin typeface="Arial"/>
                <a:cs typeface="Arial"/>
              </a:rPr>
              <a:t>r</a:t>
            </a:r>
            <a:r>
              <a:rPr lang="en-US" sz="2000" spc="10" dirty="0">
                <a:latin typeface="Arial"/>
                <a:cs typeface="Arial"/>
              </a:rPr>
              <a:t>po</a:t>
            </a:r>
            <a:r>
              <a:rPr lang="en-US" sz="2000" spc="5" dirty="0">
                <a:latin typeface="Arial"/>
                <a:cs typeface="Arial"/>
              </a:rPr>
              <a:t>s</a:t>
            </a:r>
            <a:r>
              <a:rPr lang="en-US" sz="2000" spc="0" dirty="0">
                <a:latin typeface="Arial"/>
                <a:cs typeface="Arial"/>
              </a:rPr>
              <a:t>e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Font typeface="Arial"/>
              <a:buChar char="–"/>
            </a:pPr>
            <a:endParaRPr lang="en-US" sz="400" dirty="0"/>
          </a:p>
          <a:p>
            <a:pPr marL="826769" lvl="1" indent="-313055">
              <a:lnSpc>
                <a:spcPct val="100000"/>
              </a:lnSpc>
              <a:spcBef>
                <a:spcPts val="0"/>
              </a:spcBef>
              <a:buFont typeface="Arial"/>
              <a:buChar char="–"/>
              <a:tabLst>
                <a:tab pos="826769" algn="l"/>
              </a:tabLst>
            </a:pPr>
            <a:r>
              <a:rPr lang="en-US" sz="2000" spc="10" dirty="0">
                <a:latin typeface="Arial"/>
                <a:cs typeface="Arial"/>
              </a:rPr>
              <a:t>S</a:t>
            </a:r>
            <a:r>
              <a:rPr lang="en-US" sz="2000" spc="5" dirty="0">
                <a:latin typeface="Arial"/>
                <a:cs typeface="Arial"/>
              </a:rPr>
              <a:t>c</a:t>
            </a:r>
            <a:r>
              <a:rPr lang="en-US" sz="2000" spc="10" dirty="0">
                <a:latin typeface="Arial"/>
                <a:cs typeface="Arial"/>
              </a:rPr>
              <a:t>op</a:t>
            </a:r>
            <a:r>
              <a:rPr lang="en-US" sz="2000" spc="0" dirty="0">
                <a:latin typeface="Arial"/>
                <a:cs typeface="Arial"/>
              </a:rPr>
              <a:t>e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Font typeface="Arial"/>
              <a:buChar char="–"/>
            </a:pPr>
            <a:endParaRPr lang="en-US" sz="400" dirty="0"/>
          </a:p>
          <a:p>
            <a:pPr marL="826769" lvl="1" indent="-313055">
              <a:lnSpc>
                <a:spcPct val="100000"/>
              </a:lnSpc>
              <a:spcBef>
                <a:spcPts val="0"/>
              </a:spcBef>
              <a:buFont typeface="Arial"/>
              <a:buChar char="–"/>
              <a:tabLst>
                <a:tab pos="826769" algn="l"/>
              </a:tabLst>
            </a:pPr>
            <a:r>
              <a:rPr lang="en-US" sz="2000" spc="5" dirty="0">
                <a:latin typeface="Arial"/>
                <a:cs typeface="Arial"/>
              </a:rPr>
              <a:t>Ori</a:t>
            </a:r>
            <a:r>
              <a:rPr lang="en-US" sz="2000" spc="10" dirty="0">
                <a:latin typeface="Arial"/>
                <a:cs typeface="Arial"/>
              </a:rPr>
              <a:t>g</a:t>
            </a:r>
            <a:r>
              <a:rPr lang="en-US" sz="2000" spc="5" dirty="0">
                <a:latin typeface="Arial"/>
                <a:cs typeface="Arial"/>
              </a:rPr>
              <a:t>in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0"/>
              </a:spcBef>
              <a:buFont typeface="Arial"/>
              <a:buChar char="–"/>
            </a:pPr>
            <a:endParaRPr lang="en-US" sz="400" dirty="0"/>
          </a:p>
          <a:p>
            <a:pPr marL="826769" lvl="1" indent="-313055">
              <a:lnSpc>
                <a:spcPct val="100000"/>
              </a:lnSpc>
              <a:spcBef>
                <a:spcPts val="0"/>
              </a:spcBef>
              <a:buFont typeface="Arial"/>
              <a:buChar char="–"/>
              <a:tabLst>
                <a:tab pos="826769" algn="l"/>
              </a:tabLst>
            </a:pPr>
            <a:r>
              <a:rPr lang="en-US" sz="2000" spc="10" dirty="0">
                <a:latin typeface="Arial"/>
                <a:cs typeface="Arial"/>
              </a:rPr>
              <a:t>P</a:t>
            </a:r>
            <a:r>
              <a:rPr lang="en-US" sz="2000" spc="5" dirty="0">
                <a:latin typeface="Arial"/>
                <a:cs typeface="Arial"/>
              </a:rPr>
              <a:t>ri</a:t>
            </a:r>
            <a:r>
              <a:rPr lang="en-US" sz="2000" spc="10" dirty="0">
                <a:latin typeface="Arial"/>
                <a:cs typeface="Arial"/>
              </a:rPr>
              <a:t>o</a:t>
            </a:r>
            <a:r>
              <a:rPr lang="en-US" sz="2000" spc="5" dirty="0">
                <a:latin typeface="Arial"/>
                <a:cs typeface="Arial"/>
              </a:rPr>
              <a:t>ri</a:t>
            </a:r>
            <a:r>
              <a:rPr lang="en-US" sz="2000" spc="0" dirty="0">
                <a:latin typeface="Arial"/>
                <a:cs typeface="Arial"/>
              </a:rPr>
              <a:t>ty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Font typeface="Arial"/>
              <a:buChar char="–"/>
            </a:pPr>
            <a:endParaRPr lang="en-US" sz="400" dirty="0"/>
          </a:p>
          <a:p>
            <a:pPr marL="826769" lvl="1" indent="-313055">
              <a:lnSpc>
                <a:spcPct val="100000"/>
              </a:lnSpc>
              <a:spcBef>
                <a:spcPts val="0"/>
              </a:spcBef>
              <a:buFont typeface="Arial"/>
              <a:buChar char="–"/>
              <a:tabLst>
                <a:tab pos="826769" algn="l"/>
              </a:tabLst>
            </a:pPr>
            <a:r>
              <a:rPr lang="en-US" sz="2000" dirty="0">
                <a:latin typeface="Arial"/>
                <a:cs typeface="Arial"/>
              </a:rPr>
              <a:t>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C26056-12AC-5842-8986-6C56E3DFCA7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22900" y="1797050"/>
            <a:ext cx="4677661" cy="4915248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Test oracle problem</a:t>
            </a:r>
          </a:p>
          <a:p>
            <a:pPr lvl="1"/>
            <a:r>
              <a:rPr lang="en-US" sz="2166" dirty="0">
                <a:latin typeface="Arial" panose="020B0604020202020204" pitchFamily="34" charset="0"/>
                <a:cs typeface="Arial" panose="020B0604020202020204" pitchFamily="34" charset="0"/>
              </a:rPr>
              <a:t>Determining the correct output for a given input (and a set of program/system states)</a:t>
            </a:r>
            <a:endParaRPr lang="en-US" sz="2166" spc="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spc="2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2400" spc="25" dirty="0">
                <a:latin typeface="Arial"/>
                <a:cs typeface="Arial"/>
              </a:rPr>
              <a:t>In many cases it is very hard to find an oracle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spc="25" dirty="0">
                <a:latin typeface="Arial"/>
                <a:cs typeface="Arial"/>
              </a:rPr>
              <a:t>Even the customer and end user might not be able to tell which is the correct behavior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spc="25" dirty="0">
                <a:latin typeface="Arial"/>
                <a:cs typeface="Arial"/>
              </a:rPr>
              <a:t>E.g. autonomous control software</a:t>
            </a:r>
          </a:p>
          <a:p>
            <a:endParaRPr lang="en-US" sz="2400" spc="25" dirty="0">
              <a:latin typeface="Arial"/>
              <a:cs typeface="Arial"/>
            </a:endParaRPr>
          </a:p>
          <a:p>
            <a:endParaRPr lang="en-US" sz="2400" spc="25" dirty="0"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B8274-1C0B-6B48-BD47-D556343A18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4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604640-162F-2446-8D7E-235F2427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pc="-15" dirty="0">
                <a:latin typeface="Arial"/>
                <a:cs typeface="Arial"/>
              </a:rPr>
              <a:t>Tes</a:t>
            </a:r>
            <a:r>
              <a:rPr lang="en-US" sz="4000" b="1" dirty="0">
                <a:latin typeface="Arial"/>
                <a:cs typeface="Arial"/>
              </a:rPr>
              <a:t>t</a:t>
            </a:r>
            <a:r>
              <a:rPr lang="en-US" sz="4000" b="1" spc="-10" dirty="0">
                <a:latin typeface="Arial"/>
                <a:cs typeface="Arial"/>
              </a:rPr>
              <a:t> </a:t>
            </a:r>
            <a:r>
              <a:rPr lang="en-US" sz="4000" b="1" spc="-20" dirty="0">
                <a:latin typeface="Arial"/>
                <a:cs typeface="Arial"/>
              </a:rPr>
              <a:t>C</a:t>
            </a:r>
            <a:r>
              <a:rPr lang="en-US" sz="4000" b="1" spc="-15" dirty="0">
                <a:latin typeface="Arial"/>
                <a:cs typeface="Arial"/>
              </a:rPr>
              <a:t>as</a:t>
            </a:r>
            <a:r>
              <a:rPr lang="en-US" sz="4000" b="1" dirty="0">
                <a:latin typeface="Arial"/>
                <a:cs typeface="Arial"/>
              </a:rPr>
              <a:t>e </a:t>
            </a:r>
            <a:r>
              <a:rPr lang="en-US" sz="4000" b="1" spc="-20" dirty="0">
                <a:latin typeface="Arial"/>
                <a:cs typeface="Arial"/>
              </a:rPr>
              <a:t>Construction/Design: Why?</a:t>
            </a:r>
            <a:endParaRPr lang="en-US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4D40F1-210B-D74B-A63E-D2AF78052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x</a:t>
            </a:r>
            <a:r>
              <a:rPr lang="en-US" spc="10" dirty="0">
                <a:latin typeface="Arial"/>
                <a:cs typeface="Arial"/>
              </a:rPr>
              <a:t>hau</a:t>
            </a:r>
            <a:r>
              <a:rPr lang="en-US" spc="5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5" dirty="0">
                <a:latin typeface="Arial"/>
                <a:cs typeface="Arial"/>
              </a:rPr>
              <a:t>iv</a:t>
            </a:r>
            <a:r>
              <a:rPr lang="en-US" dirty="0">
                <a:latin typeface="Arial"/>
                <a:cs typeface="Arial"/>
              </a:rPr>
              <a:t>e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10" dirty="0">
                <a:latin typeface="Arial"/>
                <a:cs typeface="Arial"/>
              </a:rPr>
              <a:t>n</a:t>
            </a:r>
            <a:r>
              <a:rPr lang="en-US" dirty="0">
                <a:latin typeface="Arial"/>
                <a:cs typeface="Arial"/>
              </a:rPr>
              <a:t>g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(</a:t>
            </a:r>
            <a:r>
              <a:rPr lang="en-US" spc="10" dirty="0">
                <a:latin typeface="Arial"/>
                <a:cs typeface="Arial"/>
              </a:rPr>
              <a:t>u</a:t>
            </a:r>
            <a:r>
              <a:rPr lang="en-US" spc="5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e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f </a:t>
            </a:r>
            <a:r>
              <a:rPr lang="en-US" spc="10" dirty="0">
                <a:latin typeface="Arial"/>
                <a:cs typeface="Arial"/>
              </a:rPr>
              <a:t>a</a:t>
            </a:r>
            <a:r>
              <a:rPr lang="en-US" spc="5" dirty="0">
                <a:latin typeface="Arial"/>
                <a:cs typeface="Arial"/>
              </a:rPr>
              <a:t>l</a:t>
            </a:r>
            <a:r>
              <a:rPr lang="en-US" dirty="0">
                <a:latin typeface="Arial"/>
                <a:cs typeface="Arial"/>
              </a:rPr>
              <a:t>l</a:t>
            </a:r>
            <a:r>
              <a:rPr lang="en-US" spc="10" dirty="0">
                <a:latin typeface="Arial"/>
                <a:cs typeface="Arial"/>
              </a:rPr>
              <a:t> po</a:t>
            </a:r>
            <a:r>
              <a:rPr lang="en-US" spc="5" dirty="0">
                <a:latin typeface="Arial"/>
                <a:cs typeface="Arial"/>
              </a:rPr>
              <a:t>ssi</a:t>
            </a:r>
            <a:r>
              <a:rPr lang="en-US" spc="10" dirty="0">
                <a:latin typeface="Arial"/>
                <a:cs typeface="Arial"/>
              </a:rPr>
              <a:t>b</a:t>
            </a:r>
            <a:r>
              <a:rPr lang="en-US" spc="5" dirty="0">
                <a:latin typeface="Arial"/>
                <a:cs typeface="Arial"/>
              </a:rPr>
              <a:t>l</a:t>
            </a:r>
            <a:r>
              <a:rPr lang="en-US" dirty="0">
                <a:latin typeface="Arial"/>
                <a:cs typeface="Arial"/>
              </a:rPr>
              <a:t>e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10" dirty="0">
                <a:latin typeface="Arial"/>
                <a:cs typeface="Arial"/>
              </a:rPr>
              <a:t>npu</a:t>
            </a:r>
            <a:r>
              <a:rPr lang="en-US" dirty="0">
                <a:latin typeface="Arial"/>
                <a:cs typeface="Arial"/>
              </a:rPr>
              <a:t>ts</a:t>
            </a:r>
            <a:r>
              <a:rPr lang="en-US" spc="10" dirty="0">
                <a:latin typeface="Arial"/>
                <a:cs typeface="Arial"/>
              </a:rPr>
              <a:t> an</a:t>
            </a:r>
            <a:r>
              <a:rPr lang="en-US" dirty="0">
                <a:latin typeface="Arial"/>
                <a:cs typeface="Arial"/>
              </a:rPr>
              <a:t>d </a:t>
            </a:r>
            <a:r>
              <a:rPr lang="en-US" spc="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ond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-5" dirty="0">
                <a:latin typeface="Arial"/>
                <a:cs typeface="Arial"/>
              </a:rPr>
              <a:t>t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10" dirty="0">
                <a:latin typeface="Arial"/>
                <a:cs typeface="Arial"/>
              </a:rPr>
              <a:t>on</a:t>
            </a:r>
            <a:r>
              <a:rPr lang="en-US" spc="5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)</a:t>
            </a:r>
            <a:r>
              <a:rPr lang="en-US" spc="5" dirty="0">
                <a:latin typeface="Arial"/>
                <a:cs typeface="Arial"/>
              </a:rPr>
              <a:t> i</a:t>
            </a:r>
            <a:r>
              <a:rPr lang="en-US" dirty="0">
                <a:latin typeface="Arial"/>
                <a:cs typeface="Arial"/>
              </a:rPr>
              <a:t>s</a:t>
            </a:r>
            <a:r>
              <a:rPr lang="en-US" spc="5" dirty="0">
                <a:latin typeface="Arial"/>
                <a:cs typeface="Arial"/>
              </a:rPr>
              <a:t> i</a:t>
            </a:r>
            <a:r>
              <a:rPr lang="en-US" spc="15" dirty="0">
                <a:latin typeface="Arial"/>
                <a:cs typeface="Arial"/>
              </a:rPr>
              <a:t>m</a:t>
            </a:r>
            <a:r>
              <a:rPr lang="en-US" spc="10" dirty="0">
                <a:latin typeface="Arial"/>
                <a:cs typeface="Arial"/>
              </a:rPr>
              <a:t>p</a:t>
            </a:r>
            <a:r>
              <a:rPr lang="en-US" spc="5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a</a:t>
            </a:r>
            <a:r>
              <a:rPr lang="en-US" spc="5" dirty="0">
                <a:latin typeface="Arial"/>
                <a:cs typeface="Arial"/>
              </a:rPr>
              <a:t>c</a:t>
            </a:r>
            <a:r>
              <a:rPr lang="en-US" spc="-5" dirty="0">
                <a:latin typeface="Arial"/>
                <a:cs typeface="Arial"/>
              </a:rPr>
              <a:t>t</a:t>
            </a:r>
            <a:r>
              <a:rPr lang="en-US" spc="5" dirty="0">
                <a:latin typeface="Arial"/>
                <a:cs typeface="Arial"/>
              </a:rPr>
              <a:t>ic</a:t>
            </a:r>
            <a:r>
              <a:rPr lang="en-US" spc="10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l</a:t>
            </a:r>
          </a:p>
          <a:p>
            <a:r>
              <a:rPr lang="en-US" spc="15" dirty="0">
                <a:latin typeface="Arial"/>
                <a:cs typeface="Arial"/>
              </a:rPr>
              <a:t>N</a:t>
            </a:r>
            <a:r>
              <a:rPr lang="en-US" spc="10" dirty="0">
                <a:latin typeface="Arial"/>
                <a:cs typeface="Arial"/>
              </a:rPr>
              <a:t>ee</a:t>
            </a:r>
            <a:r>
              <a:rPr lang="en-US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 p</a:t>
            </a:r>
            <a:r>
              <a:rPr lang="en-US" spc="5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spc="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ss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s</a:t>
            </a:r>
            <a:r>
              <a:rPr lang="en-US" spc="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ha</a:t>
            </a:r>
            <a:r>
              <a:rPr lang="en-US" dirty="0">
                <a:latin typeface="Arial"/>
                <a:cs typeface="Arial"/>
              </a:rPr>
              <a:t>t </a:t>
            </a:r>
            <a:r>
              <a:rPr lang="en-US" spc="10" dirty="0">
                <a:latin typeface="Arial"/>
                <a:cs typeface="Arial"/>
              </a:rPr>
              <a:t>he</a:t>
            </a:r>
            <a:r>
              <a:rPr lang="en-US" spc="5" dirty="0">
                <a:latin typeface="Arial"/>
                <a:cs typeface="Arial"/>
              </a:rPr>
              <a:t>l</a:t>
            </a:r>
            <a:r>
              <a:rPr lang="en-US" dirty="0">
                <a:latin typeface="Arial"/>
                <a:cs typeface="Arial"/>
              </a:rPr>
              <a:t>p</a:t>
            </a:r>
            <a:r>
              <a:rPr lang="en-US" spc="10" dirty="0">
                <a:latin typeface="Arial"/>
                <a:cs typeface="Arial"/>
              </a:rPr>
              <a:t> u</a:t>
            </a:r>
            <a:r>
              <a:rPr lang="en-US" dirty="0">
                <a:latin typeface="Arial"/>
                <a:cs typeface="Arial"/>
              </a:rPr>
              <a:t>s</a:t>
            </a:r>
            <a:r>
              <a:rPr lang="en-US" spc="5" dirty="0">
                <a:latin typeface="Arial"/>
                <a:cs typeface="Arial"/>
              </a:rPr>
              <a:t> s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l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c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10" dirty="0">
                <a:latin typeface="Arial"/>
                <a:cs typeface="Arial"/>
              </a:rPr>
              <a:t>n</a:t>
            </a:r>
            <a:r>
              <a:rPr lang="en-US" dirty="0">
                <a:latin typeface="Arial"/>
                <a:cs typeface="Arial"/>
              </a:rPr>
              <a:t>g</a:t>
            </a:r>
            <a:r>
              <a:rPr lang="en-US" spc="1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t </a:t>
            </a:r>
            <a:r>
              <a:rPr lang="en-US" spc="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a</a:t>
            </a:r>
            <a:r>
              <a:rPr lang="en-US" spc="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s</a:t>
            </a:r>
          </a:p>
          <a:p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ff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c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5" dirty="0">
                <a:latin typeface="Arial"/>
                <a:cs typeface="Arial"/>
              </a:rPr>
              <a:t>iv</a:t>
            </a:r>
            <a:r>
              <a:rPr lang="en-US" dirty="0">
                <a:latin typeface="Arial"/>
                <a:cs typeface="Arial"/>
              </a:rPr>
              <a:t>e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10" dirty="0">
                <a:latin typeface="Arial"/>
                <a:cs typeface="Arial"/>
              </a:rPr>
              <a:t>n</a:t>
            </a:r>
            <a:r>
              <a:rPr lang="en-US" dirty="0">
                <a:latin typeface="Arial"/>
                <a:cs typeface="Arial"/>
              </a:rPr>
              <a:t>g</a:t>
            </a:r>
            <a:r>
              <a:rPr lang="en-US" spc="1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–</a:t>
            </a:r>
            <a:r>
              <a:rPr lang="en-US" spc="10" dirty="0">
                <a:latin typeface="Arial"/>
                <a:cs typeface="Arial"/>
              </a:rPr>
              <a:t> de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c</a:t>
            </a:r>
            <a:r>
              <a:rPr lang="en-US" dirty="0">
                <a:latin typeface="Arial"/>
                <a:cs typeface="Arial"/>
              </a:rPr>
              <a:t>t </a:t>
            </a:r>
            <a:r>
              <a:rPr lang="en-US" spc="15" dirty="0">
                <a:latin typeface="Arial"/>
                <a:cs typeface="Arial"/>
              </a:rPr>
              <a:t>m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spc="5" dirty="0">
                <a:latin typeface="Arial"/>
                <a:cs typeface="Arial"/>
              </a:rPr>
              <a:t>r</a:t>
            </a:r>
            <a:r>
              <a:rPr lang="en-US" dirty="0">
                <a:latin typeface="Arial"/>
                <a:cs typeface="Arial"/>
              </a:rPr>
              <a:t>e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f</a:t>
            </a:r>
            <a:r>
              <a:rPr lang="en-US" spc="10" dirty="0">
                <a:latin typeface="Arial"/>
                <a:cs typeface="Arial"/>
              </a:rPr>
              <a:t>au</a:t>
            </a:r>
            <a:r>
              <a:rPr lang="en-US" spc="5" dirty="0">
                <a:latin typeface="Arial"/>
                <a:cs typeface="Arial"/>
              </a:rPr>
              <a:t>l</a:t>
            </a:r>
            <a:r>
              <a:rPr lang="en-US" dirty="0">
                <a:latin typeface="Arial"/>
                <a:cs typeface="Arial"/>
              </a:rPr>
              <a:t>ts</a:t>
            </a:r>
          </a:p>
          <a:p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ff</a:t>
            </a:r>
            <a:r>
              <a:rPr lang="en-US" spc="5" dirty="0">
                <a:latin typeface="Arial"/>
                <a:cs typeface="Arial"/>
              </a:rPr>
              <a:t>ici</a:t>
            </a:r>
            <a:r>
              <a:rPr lang="en-US" spc="10" dirty="0">
                <a:latin typeface="Arial"/>
                <a:cs typeface="Arial"/>
              </a:rPr>
              <a:t>en</a:t>
            </a:r>
            <a:r>
              <a:rPr lang="en-US" dirty="0">
                <a:latin typeface="Arial"/>
                <a:cs typeface="Arial"/>
              </a:rPr>
              <a:t>t t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10" dirty="0">
                <a:latin typeface="Arial"/>
                <a:cs typeface="Arial"/>
              </a:rPr>
              <a:t>n</a:t>
            </a:r>
            <a:r>
              <a:rPr lang="en-US" dirty="0">
                <a:latin typeface="Arial"/>
                <a:cs typeface="Arial"/>
              </a:rPr>
              <a:t>g</a:t>
            </a:r>
            <a:r>
              <a:rPr lang="en-US" spc="1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–</a:t>
            </a:r>
            <a:r>
              <a:rPr lang="en-US" spc="10" dirty="0">
                <a:latin typeface="Arial"/>
                <a:cs typeface="Arial"/>
              </a:rPr>
              <a:t> de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c</a:t>
            </a:r>
            <a:r>
              <a:rPr lang="en-US" dirty="0">
                <a:latin typeface="Arial"/>
                <a:cs typeface="Arial"/>
              </a:rPr>
              <a:t>t f</a:t>
            </a:r>
            <a:r>
              <a:rPr lang="en-US" spc="10" dirty="0">
                <a:latin typeface="Arial"/>
                <a:cs typeface="Arial"/>
              </a:rPr>
              <a:t>au</a:t>
            </a:r>
            <a:r>
              <a:rPr lang="en-US" spc="5" dirty="0">
                <a:latin typeface="Arial"/>
                <a:cs typeface="Arial"/>
              </a:rPr>
              <a:t>l</a:t>
            </a:r>
            <a:r>
              <a:rPr lang="en-US" dirty="0">
                <a:latin typeface="Arial"/>
                <a:cs typeface="Arial"/>
              </a:rPr>
              <a:t>ts</a:t>
            </a:r>
            <a:r>
              <a:rPr lang="en-US" spc="10" dirty="0">
                <a:latin typeface="Arial"/>
                <a:cs typeface="Arial"/>
              </a:rPr>
              <a:t> </a:t>
            </a:r>
            <a:r>
              <a:rPr lang="en-US" spc="15" dirty="0">
                <a:latin typeface="Arial"/>
                <a:cs typeface="Arial"/>
              </a:rPr>
              <a:t>w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th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l</a:t>
            </a:r>
            <a:r>
              <a:rPr lang="en-US" spc="10" dirty="0">
                <a:latin typeface="Arial"/>
                <a:cs typeface="Arial"/>
              </a:rPr>
              <a:t>e</a:t>
            </a:r>
            <a:r>
              <a:rPr lang="en-US" spc="5" dirty="0">
                <a:latin typeface="Arial"/>
                <a:cs typeface="Arial"/>
              </a:rPr>
              <a:t>s</a:t>
            </a:r>
            <a:r>
              <a:rPr lang="en-US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 e</a:t>
            </a:r>
            <a:r>
              <a:rPr lang="en-US" dirty="0">
                <a:latin typeface="Arial"/>
                <a:cs typeface="Arial"/>
              </a:rPr>
              <a:t>ff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spc="5" dirty="0">
                <a:latin typeface="Arial"/>
                <a:cs typeface="Arial"/>
              </a:rPr>
              <a:t>r</a:t>
            </a:r>
            <a:r>
              <a:rPr lang="en-US" dirty="0">
                <a:latin typeface="Arial"/>
                <a:cs typeface="Arial"/>
              </a:rPr>
              <a:t>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445D0-CCFE-FB41-B626-D1BB704465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98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511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>
                <a:latin typeface="Arial"/>
                <a:cs typeface="Arial"/>
              </a:rPr>
              <a:t>S</a:t>
            </a:r>
            <a:r>
              <a:rPr sz="3200" b="1" spc="-15" dirty="0">
                <a:latin typeface="Arial"/>
                <a:cs typeface="Arial"/>
              </a:rPr>
              <a:t>ource</a:t>
            </a:r>
            <a:r>
              <a:rPr sz="3200" b="1" spc="0" dirty="0">
                <a:latin typeface="Arial"/>
                <a:cs typeface="Arial"/>
              </a:rPr>
              <a:t>s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f</a:t>
            </a:r>
            <a:r>
              <a:rPr sz="3200" b="1" spc="-15" dirty="0">
                <a:latin typeface="Arial"/>
                <a:cs typeface="Arial"/>
              </a:rPr>
              <a:t>o</a:t>
            </a:r>
            <a:r>
              <a:rPr sz="3200" b="1" spc="0" dirty="0">
                <a:latin typeface="Arial"/>
                <a:cs typeface="Arial"/>
              </a:rPr>
              <a:t>r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t</a:t>
            </a:r>
            <a:r>
              <a:rPr sz="3200" b="1" spc="-15" dirty="0">
                <a:latin typeface="Arial"/>
                <a:cs typeface="Arial"/>
              </a:rPr>
              <a:t>es</a:t>
            </a:r>
            <a:r>
              <a:rPr sz="3200" b="1" spc="0" dirty="0">
                <a:latin typeface="Arial"/>
                <a:cs typeface="Arial"/>
              </a:rPr>
              <a:t>t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15" dirty="0">
                <a:latin typeface="Arial"/>
                <a:cs typeface="Arial"/>
              </a:rPr>
              <a:t>cas</a:t>
            </a:r>
            <a:r>
              <a:rPr sz="3200" b="1" spc="0" dirty="0">
                <a:latin typeface="Arial"/>
                <a:cs typeface="Arial"/>
              </a:rPr>
              <a:t>e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lang="en-US" sz="3200" b="1" spc="-15" dirty="0">
                <a:latin typeface="Arial"/>
                <a:cs typeface="Arial"/>
              </a:rPr>
              <a:t>construction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393" y="1720850"/>
            <a:ext cx="6967855" cy="25844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spc="15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pe</a:t>
            </a:r>
            <a:r>
              <a:rPr sz="2400" spc="15" dirty="0">
                <a:latin typeface="Arial"/>
                <a:cs typeface="Arial"/>
              </a:rPr>
              <a:t>c</a:t>
            </a:r>
            <a:r>
              <a:rPr sz="2400" spc="5" dirty="0">
                <a:latin typeface="Arial"/>
                <a:cs typeface="Arial"/>
              </a:rPr>
              <a:t>ifi</a:t>
            </a:r>
            <a:r>
              <a:rPr sz="2400" spc="15" dirty="0">
                <a:latin typeface="Arial"/>
                <a:cs typeface="Arial"/>
              </a:rPr>
              <a:t>c</a:t>
            </a:r>
            <a:r>
              <a:rPr sz="2400" spc="25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ti</a:t>
            </a:r>
            <a:r>
              <a:rPr sz="2400" spc="25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(r</a:t>
            </a:r>
            <a:r>
              <a:rPr sz="2400" spc="25" dirty="0">
                <a:latin typeface="Arial"/>
                <a:cs typeface="Arial"/>
              </a:rPr>
              <a:t>equ</a:t>
            </a:r>
            <a:r>
              <a:rPr sz="2400" spc="5" dirty="0">
                <a:latin typeface="Arial"/>
                <a:cs typeface="Arial"/>
              </a:rPr>
              <a:t>i</a:t>
            </a:r>
            <a:r>
              <a:rPr sz="2400" spc="15" dirty="0">
                <a:latin typeface="Arial"/>
                <a:cs typeface="Arial"/>
              </a:rPr>
              <a:t>r</a:t>
            </a:r>
            <a:r>
              <a:rPr sz="2400" spc="25" dirty="0">
                <a:latin typeface="Arial"/>
                <a:cs typeface="Arial"/>
              </a:rPr>
              <a:t>e</a:t>
            </a:r>
            <a:r>
              <a:rPr sz="2400" spc="35" dirty="0">
                <a:latin typeface="Arial"/>
                <a:cs typeface="Arial"/>
              </a:rPr>
              <a:t>m</a:t>
            </a:r>
            <a:r>
              <a:rPr sz="2400" spc="25" dirty="0">
                <a:latin typeface="Arial"/>
                <a:cs typeface="Arial"/>
              </a:rPr>
              <a:t>en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f</a:t>
            </a:r>
            <a:r>
              <a:rPr sz="2400" spc="25" dirty="0">
                <a:latin typeface="Arial"/>
                <a:cs typeface="Arial"/>
              </a:rPr>
              <a:t>un</a:t>
            </a:r>
            <a:r>
              <a:rPr sz="2400" spc="15" dirty="0">
                <a:latin typeface="Arial"/>
                <a:cs typeface="Arial"/>
              </a:rPr>
              <a:t>c</a:t>
            </a:r>
            <a:r>
              <a:rPr sz="2400" spc="5" dirty="0">
                <a:latin typeface="Arial"/>
                <a:cs typeface="Arial"/>
              </a:rPr>
              <a:t>ti</a:t>
            </a:r>
            <a:r>
              <a:rPr sz="2400" spc="25" dirty="0">
                <a:latin typeface="Arial"/>
                <a:cs typeface="Arial"/>
              </a:rPr>
              <a:t>ona</a:t>
            </a:r>
            <a:r>
              <a:rPr sz="2400" spc="5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Font typeface="Arial"/>
              <a:buChar char="•"/>
            </a:pPr>
            <a:endParaRPr sz="500" dirty="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spc="15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ou</a:t>
            </a:r>
            <a:r>
              <a:rPr sz="2400" spc="15" dirty="0">
                <a:latin typeface="Arial"/>
                <a:cs typeface="Arial"/>
              </a:rPr>
              <a:t>rc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c</a:t>
            </a:r>
            <a:r>
              <a:rPr sz="2400" spc="25" dirty="0">
                <a:latin typeface="Arial"/>
                <a:cs typeface="Arial"/>
              </a:rPr>
              <a:t>od</a:t>
            </a:r>
            <a:r>
              <a:rPr sz="2400" spc="0" dirty="0"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Font typeface="Arial"/>
              <a:buChar char="•"/>
            </a:pPr>
            <a:endParaRPr sz="500" dirty="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spc="5" dirty="0">
                <a:latin typeface="Arial"/>
                <a:cs typeface="Arial"/>
              </a:rPr>
              <a:t>I</a:t>
            </a:r>
            <a:r>
              <a:rPr sz="2400" spc="25" dirty="0">
                <a:latin typeface="Arial"/>
                <a:cs typeface="Arial"/>
              </a:rPr>
              <a:t>npu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an</a:t>
            </a:r>
            <a:r>
              <a:rPr sz="2400" spc="0" dirty="0">
                <a:latin typeface="Arial"/>
                <a:cs typeface="Arial"/>
              </a:rPr>
              <a:t>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ou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spc="25" dirty="0">
                <a:latin typeface="Arial"/>
                <a:cs typeface="Arial"/>
              </a:rPr>
              <a:t>pu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do</a:t>
            </a:r>
            <a:r>
              <a:rPr sz="2400" spc="35" dirty="0">
                <a:latin typeface="Arial"/>
                <a:cs typeface="Arial"/>
              </a:rPr>
              <a:t>m</a:t>
            </a:r>
            <a:r>
              <a:rPr sz="2400" spc="25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25" dirty="0">
                <a:latin typeface="Arial"/>
                <a:cs typeface="Arial"/>
              </a:rPr>
              <a:t>n</a:t>
            </a:r>
            <a:r>
              <a:rPr sz="2400" spc="-15" dirty="0"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Font typeface="Arial"/>
              <a:buChar char="•"/>
            </a:pPr>
            <a:endParaRPr sz="500" dirty="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spc="20" dirty="0">
                <a:latin typeface="Arial"/>
                <a:cs typeface="Arial"/>
              </a:rPr>
              <a:t>O</a:t>
            </a:r>
            <a:r>
              <a:rPr sz="2400" spc="25" dirty="0">
                <a:latin typeface="Arial"/>
                <a:cs typeface="Arial"/>
              </a:rPr>
              <a:t>pe</a:t>
            </a:r>
            <a:r>
              <a:rPr sz="2400" spc="15" dirty="0">
                <a:latin typeface="Arial"/>
                <a:cs typeface="Arial"/>
              </a:rPr>
              <a:t>r</a:t>
            </a:r>
            <a:r>
              <a:rPr sz="2400" spc="25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ti</a:t>
            </a:r>
            <a:r>
              <a:rPr sz="2400" spc="25" dirty="0">
                <a:latin typeface="Arial"/>
                <a:cs typeface="Arial"/>
              </a:rPr>
              <a:t>ona</a:t>
            </a:r>
            <a:r>
              <a:rPr sz="2400" spc="0" dirty="0">
                <a:latin typeface="Arial"/>
                <a:cs typeface="Arial"/>
              </a:rPr>
              <a:t>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p</a:t>
            </a:r>
            <a:r>
              <a:rPr sz="2400" spc="15" dirty="0">
                <a:latin typeface="Arial"/>
                <a:cs typeface="Arial"/>
              </a:rPr>
              <a:t>r</a:t>
            </a:r>
            <a:r>
              <a:rPr sz="2400" spc="25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fil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(</a:t>
            </a:r>
            <a:r>
              <a:rPr sz="2400" spc="25" dirty="0">
                <a:latin typeface="Arial"/>
                <a:cs typeface="Arial"/>
              </a:rPr>
              <a:t>u</a:t>
            </a:r>
            <a:r>
              <a:rPr sz="2400" spc="0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age</a:t>
            </a:r>
            <a:r>
              <a:rPr sz="2400" spc="0" dirty="0"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Font typeface="Arial"/>
              <a:buChar char="•"/>
            </a:pPr>
            <a:endParaRPr sz="500" dirty="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spc="20" dirty="0">
                <a:latin typeface="Arial"/>
                <a:cs typeface="Arial"/>
              </a:rPr>
              <a:t>F</a:t>
            </a:r>
            <a:r>
              <a:rPr sz="2400" spc="25" dirty="0">
                <a:latin typeface="Arial"/>
                <a:cs typeface="Arial"/>
              </a:rPr>
              <a:t>au</a:t>
            </a:r>
            <a:r>
              <a:rPr sz="2400" spc="10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35" dirty="0">
                <a:latin typeface="Arial"/>
                <a:cs typeface="Arial"/>
              </a:rPr>
              <a:t>m</a:t>
            </a:r>
            <a:r>
              <a:rPr sz="2400" spc="25" dirty="0">
                <a:latin typeface="Arial"/>
                <a:cs typeface="Arial"/>
              </a:rPr>
              <a:t>ode</a:t>
            </a:r>
            <a:r>
              <a:rPr sz="2400" spc="10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25A667-BA52-2342-9238-A7545A7595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A8C7AA6-0E76-7446-AB05-3AF48988BB90}"/>
              </a:ext>
            </a:extLst>
          </p:cNvPr>
          <p:cNvSpPr txBox="1"/>
          <p:nvPr/>
        </p:nvSpPr>
        <p:spPr>
          <a:xfrm>
            <a:off x="761245" y="5089411"/>
            <a:ext cx="5043805" cy="2197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spc="25" dirty="0">
                <a:latin typeface="Arial"/>
                <a:cs typeface="Arial"/>
              </a:rPr>
              <a:t>C</a:t>
            </a:r>
            <a:r>
              <a:rPr sz="2400" spc="15" dirty="0">
                <a:latin typeface="Arial"/>
                <a:cs typeface="Arial"/>
              </a:rPr>
              <a:t>o</a:t>
            </a:r>
            <a:r>
              <a:rPr sz="2400" spc="20" dirty="0">
                <a:latin typeface="Arial"/>
                <a:cs typeface="Arial"/>
              </a:rPr>
              <a:t>n</a:t>
            </a:r>
            <a:r>
              <a:rPr sz="2400" spc="15" dirty="0">
                <a:latin typeface="Arial"/>
                <a:cs typeface="Arial"/>
              </a:rPr>
              <a:t>tr</a:t>
            </a:r>
            <a:r>
              <a:rPr sz="2400" spc="20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f</a:t>
            </a:r>
            <a:r>
              <a:rPr sz="2400" spc="0" dirty="0">
                <a:latin typeface="Arial"/>
                <a:cs typeface="Arial"/>
              </a:rPr>
              <a:t>l</a:t>
            </a:r>
            <a:r>
              <a:rPr sz="2400" spc="20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w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20" dirty="0">
                <a:latin typeface="Arial"/>
                <a:cs typeface="Arial"/>
              </a:rPr>
              <a:t>es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i</a:t>
            </a:r>
            <a:r>
              <a:rPr sz="2400" spc="20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g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41"/>
              </a:spcBef>
              <a:buFont typeface="Arial"/>
              <a:buChar char="•"/>
            </a:pPr>
            <a:endParaRPr sz="600" dirty="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spc="25" dirty="0">
                <a:latin typeface="Arial"/>
                <a:cs typeface="Arial"/>
              </a:rPr>
              <a:t>D</a:t>
            </a:r>
            <a:r>
              <a:rPr sz="2400" spc="15" dirty="0">
                <a:latin typeface="Arial"/>
                <a:cs typeface="Arial"/>
              </a:rPr>
              <a:t>at</a:t>
            </a:r>
            <a:r>
              <a:rPr sz="2400" spc="0" dirty="0">
                <a:latin typeface="Arial"/>
                <a:cs typeface="Arial"/>
              </a:rPr>
              <a:t>a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f</a:t>
            </a:r>
            <a:r>
              <a:rPr sz="2400" spc="0" dirty="0">
                <a:latin typeface="Arial"/>
                <a:cs typeface="Arial"/>
              </a:rPr>
              <a:t>l</a:t>
            </a:r>
            <a:r>
              <a:rPr sz="2400" spc="20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w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20" dirty="0">
                <a:latin typeface="Arial"/>
                <a:cs typeface="Arial"/>
              </a:rPr>
              <a:t>es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i</a:t>
            </a:r>
            <a:r>
              <a:rPr sz="2400" spc="20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g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18"/>
              </a:spcBef>
              <a:buFont typeface="Arial"/>
              <a:buChar char="•"/>
            </a:pPr>
            <a:endParaRPr sz="600" dirty="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spc="25" dirty="0">
                <a:latin typeface="Arial"/>
                <a:cs typeface="Arial"/>
              </a:rPr>
              <a:t>D</a:t>
            </a:r>
            <a:r>
              <a:rPr sz="2400" spc="15" dirty="0">
                <a:latin typeface="Arial"/>
                <a:cs typeface="Arial"/>
              </a:rPr>
              <a:t>o</a:t>
            </a:r>
            <a:r>
              <a:rPr sz="2400" spc="35" dirty="0">
                <a:latin typeface="Arial"/>
                <a:cs typeface="Arial"/>
              </a:rPr>
              <a:t>m</a:t>
            </a:r>
            <a:r>
              <a:rPr sz="2400" spc="2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in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20" dirty="0">
                <a:latin typeface="Arial"/>
                <a:cs typeface="Arial"/>
              </a:rPr>
              <a:t>es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i</a:t>
            </a:r>
            <a:r>
              <a:rPr sz="2400" spc="20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g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41"/>
              </a:spcBef>
              <a:buFont typeface="Arial"/>
              <a:buChar char="•"/>
            </a:pPr>
            <a:endParaRPr sz="600" dirty="0"/>
          </a:p>
          <a:p>
            <a:pPr marL="308610" indent="-296545">
              <a:lnSpc>
                <a:spcPct val="100000"/>
              </a:lnSpc>
              <a:buFont typeface="Arial"/>
              <a:buChar char="•"/>
              <a:tabLst>
                <a:tab pos="308610" algn="l"/>
              </a:tabLst>
            </a:pPr>
            <a:r>
              <a:rPr sz="2400" spc="30" dirty="0">
                <a:latin typeface="Arial"/>
                <a:cs typeface="Arial"/>
              </a:rPr>
              <a:t>F</a:t>
            </a:r>
            <a:r>
              <a:rPr sz="2400" spc="20" dirty="0">
                <a:latin typeface="Arial"/>
                <a:cs typeface="Arial"/>
              </a:rPr>
              <a:t>unc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i</a:t>
            </a:r>
            <a:r>
              <a:rPr sz="2400" spc="20" dirty="0">
                <a:latin typeface="Arial"/>
                <a:cs typeface="Arial"/>
              </a:rPr>
              <a:t>ona</a:t>
            </a:r>
            <a:r>
              <a:rPr sz="2400" spc="0" dirty="0">
                <a:latin typeface="Arial"/>
                <a:cs typeface="Arial"/>
              </a:rPr>
              <a:t>l</a:t>
            </a:r>
            <a:r>
              <a:rPr sz="2400" spc="20" dirty="0">
                <a:latin typeface="Arial"/>
                <a:cs typeface="Arial"/>
              </a:rPr>
              <a:t> p</a:t>
            </a:r>
            <a:r>
              <a:rPr sz="2400" spc="15" dirty="0">
                <a:latin typeface="Arial"/>
                <a:cs typeface="Arial"/>
              </a:rPr>
              <a:t>r</a:t>
            </a:r>
            <a:r>
              <a:rPr sz="2400" spc="20" dirty="0">
                <a:latin typeface="Arial"/>
                <a:cs typeface="Arial"/>
              </a:rPr>
              <a:t>og</a:t>
            </a:r>
            <a:r>
              <a:rPr sz="2400" spc="15" dirty="0">
                <a:latin typeface="Arial"/>
                <a:cs typeface="Arial"/>
              </a:rPr>
              <a:t>r</a:t>
            </a:r>
            <a:r>
              <a:rPr sz="2400" spc="20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m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20" dirty="0">
                <a:latin typeface="Arial"/>
                <a:cs typeface="Arial"/>
              </a:rPr>
              <a:t>es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i</a:t>
            </a:r>
            <a:r>
              <a:rPr sz="2400" spc="20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B996065-1939-1D45-88EC-03B7E922822B}"/>
              </a:ext>
            </a:extLst>
          </p:cNvPr>
          <p:cNvSpPr txBox="1"/>
          <p:nvPr/>
        </p:nvSpPr>
        <p:spPr>
          <a:xfrm>
            <a:off x="6413500" y="5302250"/>
            <a:ext cx="1796414" cy="16243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spc="45" dirty="0">
                <a:latin typeface="Arial"/>
                <a:cs typeface="Arial"/>
              </a:rPr>
              <a:t>W</a:t>
            </a:r>
            <a:r>
              <a:rPr sz="2400" spc="15" dirty="0">
                <a:latin typeface="Arial"/>
                <a:cs typeface="Arial"/>
              </a:rPr>
              <a:t>h</a:t>
            </a:r>
            <a:r>
              <a:rPr sz="2400" spc="5" dirty="0">
                <a:latin typeface="Arial"/>
                <a:cs typeface="Arial"/>
              </a:rPr>
              <a:t>i</a:t>
            </a:r>
            <a:r>
              <a:rPr sz="2400" spc="15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bo</a:t>
            </a:r>
            <a:r>
              <a:rPr sz="2400" spc="0" dirty="0">
                <a:latin typeface="Arial"/>
                <a:cs typeface="Arial"/>
              </a:rPr>
              <a:t>x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800" dirty="0"/>
          </a:p>
          <a:p>
            <a:pPr>
              <a:lnSpc>
                <a:spcPts val="1000"/>
              </a:lnSpc>
            </a:pPr>
            <a:endParaRPr sz="800" dirty="0"/>
          </a:p>
          <a:p>
            <a:pPr>
              <a:lnSpc>
                <a:spcPts val="1000"/>
              </a:lnSpc>
            </a:pPr>
            <a:endParaRPr sz="800" dirty="0"/>
          </a:p>
          <a:p>
            <a:pPr>
              <a:lnSpc>
                <a:spcPts val="1200"/>
              </a:lnSpc>
              <a:spcBef>
                <a:spcPts val="80"/>
              </a:spcBef>
            </a:pPr>
            <a:endParaRPr sz="1050" dirty="0"/>
          </a:p>
          <a:p>
            <a:pPr marL="12700">
              <a:lnSpc>
                <a:spcPct val="100000"/>
              </a:lnSpc>
            </a:pPr>
            <a:r>
              <a:rPr sz="2400" spc="25" dirty="0">
                <a:latin typeface="Arial"/>
                <a:cs typeface="Arial"/>
              </a:rPr>
              <a:t>B</a:t>
            </a:r>
            <a:r>
              <a:rPr sz="2400" spc="0" dirty="0">
                <a:latin typeface="Arial"/>
                <a:cs typeface="Arial"/>
              </a:rPr>
              <a:t>l</a:t>
            </a:r>
            <a:r>
              <a:rPr sz="2400" spc="20" dirty="0">
                <a:latin typeface="Arial"/>
                <a:cs typeface="Arial"/>
              </a:rPr>
              <a:t>ac</a:t>
            </a:r>
            <a:r>
              <a:rPr sz="2400" spc="0" dirty="0">
                <a:latin typeface="Arial"/>
                <a:cs typeface="Arial"/>
              </a:rPr>
              <a:t>k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bo</a:t>
            </a:r>
            <a:r>
              <a:rPr sz="2400" spc="0" dirty="0">
                <a:latin typeface="Arial"/>
                <a:cs typeface="Arial"/>
              </a:rPr>
              <a:t>x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4865F9D-2C4E-FC4C-BED7-1A9EA9E618A8}"/>
              </a:ext>
            </a:extLst>
          </p:cNvPr>
          <p:cNvSpPr/>
          <p:nvPr/>
        </p:nvSpPr>
        <p:spPr>
          <a:xfrm>
            <a:off x="5936053" y="5141837"/>
            <a:ext cx="325047" cy="723975"/>
          </a:xfrm>
          <a:custGeom>
            <a:avLst/>
            <a:gdLst/>
            <a:ahLst/>
            <a:cxnLst/>
            <a:rect l="l" t="t" r="r" b="b"/>
            <a:pathLst>
              <a:path w="529419" h="1039958">
                <a:moveTo>
                  <a:pt x="0" y="0"/>
                </a:moveTo>
                <a:lnTo>
                  <a:pt x="42937" y="1621"/>
                </a:lnTo>
                <a:lnTo>
                  <a:pt x="83668" y="6317"/>
                </a:lnTo>
                <a:lnTo>
                  <a:pt x="121649" y="13832"/>
                </a:lnTo>
                <a:lnTo>
                  <a:pt x="172270" y="29831"/>
                </a:lnTo>
                <a:lnTo>
                  <a:pt x="213635" y="50737"/>
                </a:lnTo>
                <a:lnTo>
                  <a:pt x="243907" y="75689"/>
                </a:lnTo>
                <a:lnTo>
                  <a:pt x="263832" y="113763"/>
                </a:lnTo>
                <a:lnTo>
                  <a:pt x="264709" y="123927"/>
                </a:lnTo>
                <a:lnTo>
                  <a:pt x="264709" y="396052"/>
                </a:lnTo>
                <a:lnTo>
                  <a:pt x="265587" y="406216"/>
                </a:lnTo>
                <a:lnTo>
                  <a:pt x="285511" y="444290"/>
                </a:lnTo>
                <a:lnTo>
                  <a:pt x="315783" y="469242"/>
                </a:lnTo>
                <a:lnTo>
                  <a:pt x="357148" y="490147"/>
                </a:lnTo>
                <a:lnTo>
                  <a:pt x="407769" y="506146"/>
                </a:lnTo>
                <a:lnTo>
                  <a:pt x="445750" y="513661"/>
                </a:lnTo>
                <a:lnTo>
                  <a:pt x="486481" y="518357"/>
                </a:lnTo>
                <a:lnTo>
                  <a:pt x="529419" y="519979"/>
                </a:lnTo>
                <a:lnTo>
                  <a:pt x="507708" y="520390"/>
                </a:lnTo>
                <a:lnTo>
                  <a:pt x="465806" y="523581"/>
                </a:lnTo>
                <a:lnTo>
                  <a:pt x="426382" y="529718"/>
                </a:lnTo>
                <a:lnTo>
                  <a:pt x="373085" y="543890"/>
                </a:lnTo>
                <a:lnTo>
                  <a:pt x="328429" y="563256"/>
                </a:lnTo>
                <a:lnTo>
                  <a:pt x="294255" y="586955"/>
                </a:lnTo>
                <a:lnTo>
                  <a:pt x="268174" y="623805"/>
                </a:lnTo>
                <a:lnTo>
                  <a:pt x="264709" y="643906"/>
                </a:lnTo>
                <a:lnTo>
                  <a:pt x="264709" y="916031"/>
                </a:lnTo>
                <a:lnTo>
                  <a:pt x="263832" y="926195"/>
                </a:lnTo>
                <a:lnTo>
                  <a:pt x="243907" y="964269"/>
                </a:lnTo>
                <a:lnTo>
                  <a:pt x="213635" y="989221"/>
                </a:lnTo>
                <a:lnTo>
                  <a:pt x="172270" y="1010127"/>
                </a:lnTo>
                <a:lnTo>
                  <a:pt x="121649" y="1026126"/>
                </a:lnTo>
                <a:lnTo>
                  <a:pt x="83668" y="1033641"/>
                </a:lnTo>
                <a:lnTo>
                  <a:pt x="42937" y="1038336"/>
                </a:lnTo>
                <a:lnTo>
                  <a:pt x="21710" y="1039548"/>
                </a:lnTo>
                <a:lnTo>
                  <a:pt x="0" y="1039958"/>
                </a:lnTo>
              </a:path>
            </a:pathLst>
          </a:custGeom>
          <a:ln w="26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B3AE6E-D630-E647-9436-8E4ABC13D2B9}"/>
              </a:ext>
            </a:extLst>
          </p:cNvPr>
          <p:cNvSpPr/>
          <p:nvPr/>
        </p:nvSpPr>
        <p:spPr>
          <a:xfrm>
            <a:off x="5936053" y="6140450"/>
            <a:ext cx="325047" cy="723975"/>
          </a:xfrm>
          <a:custGeom>
            <a:avLst/>
            <a:gdLst/>
            <a:ahLst/>
            <a:cxnLst/>
            <a:rect l="l" t="t" r="r" b="b"/>
            <a:pathLst>
              <a:path w="529419" h="1056598">
                <a:moveTo>
                  <a:pt x="0" y="0"/>
                </a:moveTo>
                <a:lnTo>
                  <a:pt x="42937" y="1621"/>
                </a:lnTo>
                <a:lnTo>
                  <a:pt x="83668" y="6316"/>
                </a:lnTo>
                <a:lnTo>
                  <a:pt x="121649" y="13830"/>
                </a:lnTo>
                <a:lnTo>
                  <a:pt x="172270" y="29826"/>
                </a:lnTo>
                <a:lnTo>
                  <a:pt x="213635" y="50728"/>
                </a:lnTo>
                <a:lnTo>
                  <a:pt x="243907" y="75676"/>
                </a:lnTo>
                <a:lnTo>
                  <a:pt x="263832" y="113744"/>
                </a:lnTo>
                <a:lnTo>
                  <a:pt x="264709" y="123906"/>
                </a:lnTo>
                <a:lnTo>
                  <a:pt x="264709" y="404392"/>
                </a:lnTo>
                <a:lnTo>
                  <a:pt x="265587" y="414554"/>
                </a:lnTo>
                <a:lnTo>
                  <a:pt x="285511" y="452622"/>
                </a:lnTo>
                <a:lnTo>
                  <a:pt x="315783" y="477570"/>
                </a:lnTo>
                <a:lnTo>
                  <a:pt x="357148" y="498472"/>
                </a:lnTo>
                <a:lnTo>
                  <a:pt x="407769" y="514468"/>
                </a:lnTo>
                <a:lnTo>
                  <a:pt x="445750" y="521982"/>
                </a:lnTo>
                <a:lnTo>
                  <a:pt x="486481" y="526677"/>
                </a:lnTo>
                <a:lnTo>
                  <a:pt x="529419" y="528299"/>
                </a:lnTo>
                <a:lnTo>
                  <a:pt x="507708" y="528709"/>
                </a:lnTo>
                <a:lnTo>
                  <a:pt x="465806" y="531900"/>
                </a:lnTo>
                <a:lnTo>
                  <a:pt x="426382" y="538036"/>
                </a:lnTo>
                <a:lnTo>
                  <a:pt x="373085" y="552205"/>
                </a:lnTo>
                <a:lnTo>
                  <a:pt x="328429" y="571568"/>
                </a:lnTo>
                <a:lnTo>
                  <a:pt x="294255" y="595263"/>
                </a:lnTo>
                <a:lnTo>
                  <a:pt x="268174" y="632107"/>
                </a:lnTo>
                <a:lnTo>
                  <a:pt x="264709" y="652205"/>
                </a:lnTo>
                <a:lnTo>
                  <a:pt x="264709" y="932691"/>
                </a:lnTo>
                <a:lnTo>
                  <a:pt x="263832" y="942854"/>
                </a:lnTo>
                <a:lnTo>
                  <a:pt x="243907" y="980921"/>
                </a:lnTo>
                <a:lnTo>
                  <a:pt x="213635" y="1005869"/>
                </a:lnTo>
                <a:lnTo>
                  <a:pt x="172270" y="1026771"/>
                </a:lnTo>
                <a:lnTo>
                  <a:pt x="121649" y="1042768"/>
                </a:lnTo>
                <a:lnTo>
                  <a:pt x="83668" y="1050281"/>
                </a:lnTo>
                <a:lnTo>
                  <a:pt x="42937" y="1054976"/>
                </a:lnTo>
                <a:lnTo>
                  <a:pt x="21710" y="1056187"/>
                </a:lnTo>
                <a:lnTo>
                  <a:pt x="0" y="1056598"/>
                </a:lnTo>
              </a:path>
            </a:pathLst>
          </a:custGeom>
          <a:ln w="266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49B9329-C39F-E248-8A5D-6E3B0E20A859}"/>
              </a:ext>
            </a:extLst>
          </p:cNvPr>
          <p:cNvSpPr txBox="1">
            <a:spLocks/>
          </p:cNvSpPr>
          <p:nvPr/>
        </p:nvSpPr>
        <p:spPr>
          <a:xfrm>
            <a:off x="698500" y="4175845"/>
            <a:ext cx="9167579" cy="1156768"/>
          </a:xfrm>
          <a:prstGeom prst="rect">
            <a:avLst/>
          </a:prstGeom>
        </p:spPr>
        <p:txBody>
          <a:bodyPr vert="horz" wrap="square" lIns="0" tIns="286511" rIns="0" bIns="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200" b="1" spc="-15" dirty="0">
                <a:latin typeface="Arial"/>
                <a:cs typeface="Arial"/>
              </a:rPr>
              <a:t>Techn</a:t>
            </a:r>
            <a:r>
              <a:rPr lang="en-US" sz="3200" b="1" spc="-10" dirty="0">
                <a:latin typeface="Arial"/>
                <a:cs typeface="Arial"/>
              </a:rPr>
              <a:t>i</a:t>
            </a:r>
            <a:r>
              <a:rPr lang="en-US" sz="3200" b="1" spc="-15" dirty="0">
                <a:latin typeface="Arial"/>
                <a:cs typeface="Arial"/>
              </a:rPr>
              <a:t>que</a:t>
            </a:r>
            <a:r>
              <a:rPr lang="en-US" sz="3200" b="1" dirty="0">
                <a:latin typeface="Arial"/>
                <a:cs typeface="Arial"/>
              </a:rPr>
              <a:t>s</a:t>
            </a:r>
            <a:r>
              <a:rPr lang="en-US" sz="3200" b="1" spc="-20" dirty="0">
                <a:latin typeface="Arial"/>
                <a:cs typeface="Arial"/>
              </a:rPr>
              <a:t> </a:t>
            </a:r>
            <a:r>
              <a:rPr lang="en-US" sz="3200" b="1" spc="-10" dirty="0">
                <a:latin typeface="Arial"/>
                <a:cs typeface="Arial"/>
              </a:rPr>
              <a:t>f</a:t>
            </a:r>
            <a:r>
              <a:rPr lang="en-US" sz="3200" b="1" spc="-15" dirty="0">
                <a:latin typeface="Arial"/>
                <a:cs typeface="Arial"/>
              </a:rPr>
              <a:t>o</a:t>
            </a:r>
            <a:r>
              <a:rPr lang="en-US" sz="3200" b="1" dirty="0">
                <a:latin typeface="Arial"/>
                <a:cs typeface="Arial"/>
              </a:rPr>
              <a:t>r</a:t>
            </a:r>
            <a:r>
              <a:rPr lang="en-US" sz="3200" b="1" spc="-15" dirty="0">
                <a:latin typeface="Arial"/>
                <a:cs typeface="Arial"/>
              </a:rPr>
              <a:t> </a:t>
            </a:r>
            <a:r>
              <a:rPr lang="en-US" sz="3200" b="1" spc="-10" dirty="0">
                <a:latin typeface="Arial"/>
                <a:cs typeface="Arial"/>
              </a:rPr>
              <a:t>t</a:t>
            </a:r>
            <a:r>
              <a:rPr lang="en-US" sz="3200" b="1" spc="-15" dirty="0">
                <a:latin typeface="Arial"/>
                <a:cs typeface="Arial"/>
              </a:rPr>
              <a:t>es</a:t>
            </a:r>
            <a:r>
              <a:rPr lang="en-US" sz="3200" b="1" dirty="0">
                <a:latin typeface="Arial"/>
                <a:cs typeface="Arial"/>
              </a:rPr>
              <a:t>t</a:t>
            </a:r>
            <a:r>
              <a:rPr lang="en-US" sz="3200" b="1" spc="-15" dirty="0">
                <a:latin typeface="Arial"/>
                <a:cs typeface="Arial"/>
              </a:rPr>
              <a:t> cas</a:t>
            </a:r>
            <a:r>
              <a:rPr lang="en-US" sz="3200" b="1" dirty="0">
                <a:latin typeface="Arial"/>
                <a:cs typeface="Arial"/>
              </a:rPr>
              <a:t>e</a:t>
            </a:r>
            <a:r>
              <a:rPr lang="en-US" sz="3200" b="1" spc="-20" dirty="0">
                <a:latin typeface="Arial"/>
                <a:cs typeface="Arial"/>
              </a:rPr>
              <a:t> </a:t>
            </a:r>
            <a:r>
              <a:rPr lang="en-US" sz="3200" b="1" spc="-15" dirty="0">
                <a:latin typeface="Arial"/>
                <a:cs typeface="Arial"/>
              </a:rPr>
              <a:t>construction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8095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</TotalTime>
  <Words>2539</Words>
  <Application>Microsoft Macintosh PowerPoint</Application>
  <PresentationFormat>Custom</PresentationFormat>
  <Paragraphs>550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Candara</vt:lpstr>
      <vt:lpstr>Comic Sans MS</vt:lpstr>
      <vt:lpstr>Consolas</vt:lpstr>
      <vt:lpstr>Gill Sans</vt:lpstr>
      <vt:lpstr>Helvetica</vt:lpstr>
      <vt:lpstr>Lucida Handwriting</vt:lpstr>
      <vt:lpstr>Office Theme</vt:lpstr>
      <vt:lpstr>PowerPoint Presentation</vt:lpstr>
      <vt:lpstr>Cost of Software Failure</vt:lpstr>
      <vt:lpstr>Ways to find Defects</vt:lpstr>
      <vt:lpstr>PowerPoint Presentation</vt:lpstr>
      <vt:lpstr>What is software testing?</vt:lpstr>
      <vt:lpstr>Definitions</vt:lpstr>
      <vt:lpstr>Definitions (cont)</vt:lpstr>
      <vt:lpstr>Test Case Construction/Design: Why?</vt:lpstr>
      <vt:lpstr>Sources for test case construction</vt:lpstr>
      <vt:lpstr>Black-Box vs. White-Box</vt:lpstr>
      <vt:lpstr>Black-Box vs. White-Box</vt:lpstr>
      <vt:lpstr>PowerPoint Presentation</vt:lpstr>
      <vt:lpstr>PowerPoint Presentation</vt:lpstr>
      <vt:lpstr>Whitebox Testing</vt:lpstr>
      <vt:lpstr>Code Coverage Measures</vt:lpstr>
      <vt:lpstr>Life Insurance Example</vt:lpstr>
      <vt:lpstr>PowerPoint Presentation</vt:lpstr>
      <vt:lpstr>PowerPoint Presentation</vt:lpstr>
      <vt:lpstr>PowerPoint Presentation</vt:lpstr>
      <vt:lpstr>Activity</vt:lpstr>
      <vt:lpstr>Unit Testing Frameworks</vt:lpstr>
      <vt:lpstr>Unit Testing with Mocha + Chai </vt:lpstr>
      <vt:lpstr>PowerPoint Presentation</vt:lpstr>
      <vt:lpstr>Black Box Testing</vt:lpstr>
      <vt:lpstr>Equivalence Partitioning</vt:lpstr>
      <vt:lpstr>Example – Insurance System</vt:lpstr>
      <vt:lpstr>Activity</vt:lpstr>
      <vt:lpstr>Solution: Black box testing of getNumDaysInMonth </vt:lpstr>
      <vt:lpstr>PowerPoint Presentation</vt:lpstr>
      <vt:lpstr>Automatic Defect finding? </vt:lpstr>
      <vt:lpstr>Types of Analysis</vt:lpstr>
      <vt:lpstr>Selected Code Metrics in Static Analysis</vt:lpstr>
      <vt:lpstr>Activity</vt:lpstr>
      <vt:lpstr>PowerPoint Presentation</vt:lpstr>
      <vt:lpstr>Dynamic Analysis</vt:lpstr>
      <vt:lpstr>Bug Localization (Hybrid Dynamic/Statistical)</vt:lpstr>
      <vt:lpstr>Natural Language Techniques</vt:lpstr>
      <vt:lpstr>Bad Smells (usually bad design choices)</vt:lpstr>
      <vt:lpstr>Static Analysis Tools</vt:lpstr>
      <vt:lpstr>PowerPoint Presentation</vt:lpstr>
      <vt:lpstr>Pylint</vt:lpstr>
      <vt:lpstr>ESLint</vt:lpstr>
      <vt:lpstr>Reading Assignments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L1_2019-Introduction</dc:title>
  <dc:creator>Per Runeson</dc:creator>
  <cp:lastModifiedBy>Microsoft Office User</cp:lastModifiedBy>
  <cp:revision>172</cp:revision>
  <dcterms:created xsi:type="dcterms:W3CDTF">2020-04-06T11:05:43Z</dcterms:created>
  <dcterms:modified xsi:type="dcterms:W3CDTF">2020-04-07T15:14:06Z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2019-10-29T00:00:00Z</vt:filetime>
  </property>
  <property fmtid="{D5CDD505-2E9C-101B-9397-08002B2CF9AE}" pid="3" name="LastSaved">
    <vt:filetime>2020-04-06T00:00:00Z</vt:filetime>
  </property>
</Properties>
</file>